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1pPr>
    <a:lvl2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2pPr>
    <a:lvl3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3pPr>
    <a:lvl4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4pPr>
    <a:lvl5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5pPr>
    <a:lvl6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6pPr>
    <a:lvl7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7pPr>
    <a:lvl8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8pPr>
    <a:lvl9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 do Título"/>
          <p:cNvSpPr txBox="1"/>
          <p:nvPr>
            <p:ph type="title"/>
          </p:nvPr>
        </p:nvSpPr>
        <p:spPr>
          <a:xfrm>
            <a:off x="3048000" y="2244725"/>
            <a:ext cx="18288000" cy="4775201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0"/>
              </a:spcBef>
              <a:defRPr sz="12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19" name="Nível de Corpo Um…"/>
          <p:cNvSpPr txBox="1"/>
          <p:nvPr>
            <p:ph type="body" sz="quarter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4572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9144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3716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18288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0" name="Número do Slide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b"/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1952882" y="13019484"/>
            <a:ext cx="460376" cy="4984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 defTabSz="821531">
              <a:lnSpc>
                <a:spcPct val="100000"/>
              </a:lnSpc>
              <a:spcBef>
                <a:spcPts val="0"/>
              </a:spcBef>
              <a:defRPr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titleStyle>
    <p:body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estudo00.jpg" descr="estudo00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01ppt.jpg" descr="01ppt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 apóstolo Pedro ensina que, quando nossa transformação não se dá de maneira contínua, é porque nos esquecemos do que Deus fez por nós no evangelho (2Pe 1.3-9). Se pretendemos amadurecer em Cristo, temos de aprofundar e ampliar nossa compreensão do evang"/>
          <p:cNvSpPr txBox="1"/>
          <p:nvPr/>
        </p:nvSpPr>
        <p:spPr>
          <a:xfrm>
            <a:off x="749022" y="22281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 apóstolo Pedro ensina que, quando nossa transformação não se dá de maneira contínua, é porque nos esquecemos do que Deus fez por nós no evangelho (2Pe 1.3-9). Se pretendemos amadurecer em Cristo, temos de aprofundar e ampliar nossa compreensão do evangelho como meio designado por Deus para a transformação pessoal e comunitária.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Muitos vivem com uma visão incompleta do evangelho. Ele é visto como “a porta&quot;, a entrada, o acesso ao reino de Deus. Mas o evangelho é muito mais que isso! Não é apenas a porta, mas é também o caminho no qual precisamos andar todos os dias da vida crist"/>
          <p:cNvSpPr txBox="1"/>
          <p:nvPr/>
        </p:nvSpPr>
        <p:spPr>
          <a:xfrm>
            <a:off x="749022" y="22281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Muitos vivem com uma visão incompleta do evangelho. Ele é visto como “a porta", a entrada, o acesso ao reino de Deus. Mas o evangelho é muito mais que isso! Não é apenas a porta, mas é também o caminho no qual precisamos andar todos os dias da vida cristã. Não é apenas o meio para nossa salvação, mas também o meio para nossa transformação.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Não é a libertação apenas da punição do pecado, mas também do poder do pecado. O evangelho é o que nos torna justos perante Deus (justificação) e é também o que nos liberta para termos prazer em Deus (santificação). O evangelho muda tudo!"/>
          <p:cNvSpPr txBox="1"/>
          <p:nvPr/>
        </p:nvSpPr>
        <p:spPr>
          <a:xfrm>
            <a:off x="749022" y="3942692"/>
            <a:ext cx="22885956" cy="583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Não é a libertação apenas da punição do pecado, mas também do poder do pecado. O evangelho é o que nos torna justos perante Deus (justificação) e é também o que nos liberta para termos prazer em Deus (santificação). O evangelho muda tudo!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 GRÁFICO DA CRUZ tem auxiliado muitas pessoas a refletir sobre o evangelho e suas implicações. Este gráfico não diz tudo que poderia ser dito sobre o evangelho, mas ajuda a ilustrar como ele funciona."/>
          <p:cNvSpPr txBox="1"/>
          <p:nvPr/>
        </p:nvSpPr>
        <p:spPr>
          <a:xfrm>
            <a:off x="749022" y="3942692"/>
            <a:ext cx="22885956" cy="583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 GRÁFICO DA CRUZ tem auxiliado muitas pessoas a refletir sobre o evangelho e suas implicações. Este gráfico não diz tudo que poderia ser dito sobre o evangelho, mas ajuda a ilustrar como ele funciona.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A vida cristã se inicia (conversão) quando me torno consciente da distância entre a santidade de Deus e o meu pecado. Quando sou convertido, passo a confiar e esperar em Jesus, que fez o que eu jamais poderia fazer: ele desfez essa distância entre o meu "/>
          <p:cNvSpPr txBox="1"/>
          <p:nvPr/>
        </p:nvSpPr>
        <p:spPr>
          <a:xfrm>
            <a:off x="749022" y="2799692"/>
            <a:ext cx="22885956" cy="811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 vida cristã se inicia (conversão) quando me torno consciente da distância entre a santidade de Deus e o meu pecado. Quando sou convertido, passo a confiar e esperar em Jesus, que fez o que eu jamais poderia fazer: ele desfez essa distância entre o meu pecado e a santidade de Deus; ele levou sobre si a ira santa de Deus para com o meu pecado.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No entanto, no momento da conversão, minha visão da santidade de Deus e do meu pecado é muito limitada. Quanto mais eu cresço na vida cristã, mais cresço na percepção da santidade de Deus e da minha carnalidade e pecaminosidade. À medida que leio a Bíbli"/>
          <p:cNvSpPr txBox="1"/>
          <p:nvPr/>
        </p:nvSpPr>
        <p:spPr>
          <a:xfrm>
            <a:off x="749022" y="1656692"/>
            <a:ext cx="22885956" cy="10402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No entanto, no momento da conversão, minha visão da santidade de Deus e do meu pecado é muito limitada. Quanto mais eu cresço na vida cristã, mais cresço na percepção da santidade de Deus e da minha carnalidade e pecaminosidade. À medida que leio a Bíblia, sou convencido pelo Espírito Santo e vivo em comunhão com outras pessoas, a dimensão da grandeza de Deus e do meu pecado torna-se cada vez mais clara e evidente.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Não é que Deus esteja se tornando mais santo ou que eu esteja cada vez mais pecaminoso, mas o que cresce é minha percepção dessas realidades. Enxergo cada vez mais Deus como ele realmente é (Is 55.8,9) e a mim como realmente sou (Jr 17.9,10)."/>
          <p:cNvSpPr txBox="1"/>
          <p:nvPr/>
        </p:nvSpPr>
        <p:spPr>
          <a:xfrm>
            <a:off x="749022" y="3942692"/>
            <a:ext cx="22885956" cy="583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Não é que Deus esteja se tornando mais santo ou que eu esteja cada vez mais pecaminoso, mas o que cresce é minha percepção dessas realidades. Enxergo cada vez mais Deus como ele realmente é (Is 55.8,9) e a mim como realmente sou (Jr 17.9,10).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onector de Seta Reta 6"/>
          <p:cNvSpPr/>
          <p:nvPr/>
        </p:nvSpPr>
        <p:spPr>
          <a:xfrm flipV="1">
            <a:off x="10583396" y="2779473"/>
            <a:ext cx="9917888" cy="4078497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5" name="Conector de Seta Reta 7"/>
          <p:cNvSpPr/>
          <p:nvPr/>
        </p:nvSpPr>
        <p:spPr>
          <a:xfrm>
            <a:off x="10583396" y="6857968"/>
            <a:ext cx="9917888" cy="4101900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6" name="Conector reto 19"/>
          <p:cNvSpPr/>
          <p:nvPr/>
        </p:nvSpPr>
        <p:spPr>
          <a:xfrm flipH="1" flipV="1">
            <a:off x="-489099" y="6857999"/>
            <a:ext cx="11072495" cy="1"/>
          </a:xfrm>
          <a:prstGeom prst="line">
            <a:avLst/>
          </a:prstGeom>
          <a:ln w="50800">
            <a:solidFill>
              <a:srgbClr val="000000"/>
            </a:solidFill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7" name="CaixaDeTexto 21"/>
          <p:cNvSpPr txBox="1"/>
          <p:nvPr/>
        </p:nvSpPr>
        <p:spPr>
          <a:xfrm rot="20272980">
            <a:off x="12393348" y="3854673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santidade de Deus</a:t>
            </a:r>
          </a:p>
        </p:txBody>
      </p:sp>
      <p:sp>
        <p:nvSpPr>
          <p:cNvPr id="78" name="CaixaDeTexto 23"/>
          <p:cNvSpPr txBox="1"/>
          <p:nvPr/>
        </p:nvSpPr>
        <p:spPr>
          <a:xfrm rot="1344985">
            <a:off x="12380884" y="9296432"/>
            <a:ext cx="711625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minha pecaminosidade</a:t>
            </a:r>
          </a:p>
        </p:txBody>
      </p:sp>
      <p:sp>
        <p:nvSpPr>
          <p:cNvPr id="79" name="Conector reto 25"/>
          <p:cNvSpPr/>
          <p:nvPr/>
        </p:nvSpPr>
        <p:spPr>
          <a:xfrm flipH="1" flipV="1">
            <a:off x="9224041" y="3753837"/>
            <a:ext cx="1391269" cy="3104115"/>
          </a:xfrm>
          <a:prstGeom prst="line">
            <a:avLst/>
          </a:prstGeom>
          <a:ln w="12700">
            <a:solidFill>
              <a:srgbClr val="4472C4"/>
            </a:solidFill>
            <a:prstDash val="sysDash"/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0" name="CaixaDeTexto 29"/>
          <p:cNvSpPr txBox="1"/>
          <p:nvPr/>
        </p:nvSpPr>
        <p:spPr>
          <a:xfrm>
            <a:off x="7751376" y="3017314"/>
            <a:ext cx="294533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conversão</a:t>
            </a:r>
          </a:p>
        </p:txBody>
      </p:sp>
      <p:sp>
        <p:nvSpPr>
          <p:cNvPr id="81" name="CaixaDeTexto 30"/>
          <p:cNvSpPr txBox="1"/>
          <p:nvPr/>
        </p:nvSpPr>
        <p:spPr>
          <a:xfrm>
            <a:off x="2299136" y="6857951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 &gt;&gt;&gt;       Linha do tempo       &gt;&gt;&gt;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" grpId="5"/>
      <p:bldP build="whole" bldLvl="1" animBg="1" rev="0" advAuto="0" spid="80" grpId="4"/>
      <p:bldP build="whole" bldLvl="1" animBg="1" rev="0" advAuto="0" spid="77" grpId="7"/>
      <p:bldP build="whole" bldLvl="1" animBg="1" rev="0" advAuto="0" spid="81" grpId="2"/>
      <p:bldP build="whole" bldLvl="1" animBg="1" rev="0" advAuto="0" spid="79" grpId="3"/>
      <p:bldP build="whole" bldLvl="1" animBg="1" rev="0" advAuto="0" spid="75" grpId="6"/>
      <p:bldP build="whole" bldLvl="1" animBg="1" rev="0" advAuto="0" spid="76" grpId="1"/>
      <p:bldP build="whole" bldLvl="1" animBg="1" rev="0" advAuto="0" spid="78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m 5" descr="Imagem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38137" y="6063786"/>
            <a:ext cx="1580907" cy="1580907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Conector de Seta Reta 6"/>
          <p:cNvSpPr/>
          <p:nvPr/>
        </p:nvSpPr>
        <p:spPr>
          <a:xfrm flipV="1">
            <a:off x="10583396" y="2779473"/>
            <a:ext cx="9917888" cy="4078497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5" name="Conector de Seta Reta 7"/>
          <p:cNvSpPr/>
          <p:nvPr/>
        </p:nvSpPr>
        <p:spPr>
          <a:xfrm>
            <a:off x="10583396" y="6857968"/>
            <a:ext cx="9917888" cy="4101900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6" name="Conector reto 19"/>
          <p:cNvSpPr/>
          <p:nvPr/>
        </p:nvSpPr>
        <p:spPr>
          <a:xfrm flipH="1" flipV="1">
            <a:off x="-489099" y="6857999"/>
            <a:ext cx="11072495" cy="1"/>
          </a:xfrm>
          <a:prstGeom prst="line">
            <a:avLst/>
          </a:prstGeom>
          <a:ln w="50800">
            <a:solidFill>
              <a:srgbClr val="000000"/>
            </a:solidFill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7" name="Conector reto 25"/>
          <p:cNvSpPr/>
          <p:nvPr/>
        </p:nvSpPr>
        <p:spPr>
          <a:xfrm flipH="1" flipV="1">
            <a:off x="9224041" y="3753837"/>
            <a:ext cx="1391269" cy="3104115"/>
          </a:xfrm>
          <a:prstGeom prst="line">
            <a:avLst/>
          </a:prstGeom>
          <a:ln w="12700">
            <a:solidFill>
              <a:srgbClr val="4472C4"/>
            </a:solidFill>
            <a:prstDash val="sysDash"/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8" name="CaixaDeTexto 29"/>
          <p:cNvSpPr txBox="1"/>
          <p:nvPr/>
        </p:nvSpPr>
        <p:spPr>
          <a:xfrm>
            <a:off x="7751376" y="3017314"/>
            <a:ext cx="294533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conversão</a:t>
            </a:r>
          </a:p>
        </p:txBody>
      </p:sp>
      <p:sp>
        <p:nvSpPr>
          <p:cNvPr id="89" name="CaixaDeTexto 30"/>
          <p:cNvSpPr txBox="1"/>
          <p:nvPr/>
        </p:nvSpPr>
        <p:spPr>
          <a:xfrm>
            <a:off x="2299136" y="6857951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 &gt;&gt;&gt;       Linha do tempo       &gt;&gt;&gt; </a:t>
            </a:r>
          </a:p>
        </p:txBody>
      </p:sp>
      <p:pic>
        <p:nvPicPr>
          <p:cNvPr id="90" name="Imagem 14" descr="Imagem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62834" y="4962633"/>
            <a:ext cx="3790637" cy="3790637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CaixaDeTexto 18"/>
          <p:cNvSpPr txBox="1"/>
          <p:nvPr/>
        </p:nvSpPr>
        <p:spPr>
          <a:xfrm rot="20272980">
            <a:off x="12393348" y="3854673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santidade de Deus</a:t>
            </a:r>
          </a:p>
        </p:txBody>
      </p:sp>
      <p:sp>
        <p:nvSpPr>
          <p:cNvPr id="92" name="CaixaDeTexto 22"/>
          <p:cNvSpPr txBox="1"/>
          <p:nvPr/>
        </p:nvSpPr>
        <p:spPr>
          <a:xfrm rot="1344985">
            <a:off x="12380884" y="9296432"/>
            <a:ext cx="711625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minha pecaminosidade</a:t>
            </a:r>
          </a:p>
        </p:txBody>
      </p:sp>
      <p:pic>
        <p:nvPicPr>
          <p:cNvPr id="93" name="Imagem 5" descr="Imagem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38137" y="6067547"/>
            <a:ext cx="1580907" cy="1580907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GRÁFICO DA CRUZ"/>
          <p:cNvSpPr txBox="1"/>
          <p:nvPr/>
        </p:nvSpPr>
        <p:spPr>
          <a:xfrm>
            <a:off x="757961" y="11052026"/>
            <a:ext cx="11385653" cy="1568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GRÁFICO DA CRUZ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mph" nodeType="afterEffect" presetSubtype="0" presetID="6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83"/>
                                        </p:tgtEl>
                                      </p:cBhvr>
                                      <p:by x="239776" y="239776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path" nodeType="with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16042 0.000274" origin="layout" pathEditMode="relative">
                                      <p:cBhvr>
                                        <p:cTn id="1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mph" nodeType="afterEffect" presetSubtype="0" presetID="6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90"/>
                                        </p:tgtEl>
                                      </p:cBhvr>
                                      <p:by x="187207" y="187207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path" nodeType="withEffect" presetSubtype="0" presetID="-1" grpId="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70268 0.000000" origin="layout" pathEditMode="relative">
                                      <p:cBhvr>
                                        <p:cTn id="2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" grpId="6"/>
      <p:bldP build="whole" bldLvl="1" animBg="1" rev="0" advAuto="0" spid="83" grpId="2"/>
      <p:bldP build="whole" bldLvl="1" animBg="1" rev="0" advAuto="0" spid="83" grpId="3"/>
      <p:bldP build="whole" bldLvl="1" animBg="1" rev="0" advAuto="0" spid="93" grpId="1"/>
      <p:bldP build="whole" bldLvl="1" animBg="1" rev="0" advAuto="0" spid="90" grpId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Enquanto minha compreensão do meu pecado e da santidade de Deus cresce, outras coisas também crescem: minha gratidão e meu amor por Jesus. Sua mediação, seu sacrifício, sua justiça e sua obra graciosa a meu favor se tornam cada vez mais doces e poderosos"/>
          <p:cNvSpPr txBox="1"/>
          <p:nvPr/>
        </p:nvSpPr>
        <p:spPr>
          <a:xfrm>
            <a:off x="749022" y="22281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Enquanto minha compreensão do meu pecado e da santidade de Deus cresce, outras coisas também crescem: minha gratidão e meu amor por Jesus. Sua mediação, seu sacrifício, sua justiça e sua obra graciosa a meu favor se tornam cada vez mais doces e poderosos para mim. A cruz se torna maior e mais central na minha vida conforme eu me regozijo no Salvador que morreu na cruz.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6FFD6"/>
            </a:gs>
            <a:gs pos="100000">
              <a:srgbClr val="B8EA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Agrupar"/>
          <p:cNvGrpSpPr/>
          <p:nvPr/>
        </p:nvGrpSpPr>
        <p:grpSpPr>
          <a:xfrm rot="16200000">
            <a:off x="8510244" y="6858000"/>
            <a:ext cx="7363513" cy="1"/>
            <a:chOff x="0" y="0"/>
            <a:chExt cx="7363512" cy="0"/>
          </a:xfrm>
        </p:grpSpPr>
        <p:sp>
          <p:nvSpPr>
            <p:cNvPr id="32" name="Linha"/>
            <p:cNvSpPr/>
            <p:nvPr/>
          </p:nvSpPr>
          <p:spPr>
            <a:xfrm flipH="1" flipV="1">
              <a:off x="0" y="0"/>
              <a:ext cx="3683469" cy="1"/>
            </a:xfrm>
            <a:prstGeom prst="line">
              <a:avLst/>
            </a:prstGeom>
            <a:noFill/>
            <a:ln w="635000" cap="flat">
              <a:solidFill>
                <a:srgbClr val="3484C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/>
            </a:p>
          </p:txBody>
        </p:sp>
        <p:sp>
          <p:nvSpPr>
            <p:cNvPr id="33" name="Linha"/>
            <p:cNvSpPr/>
            <p:nvPr/>
          </p:nvSpPr>
          <p:spPr>
            <a:xfrm>
              <a:off x="3680043" y="0"/>
              <a:ext cx="3683470" cy="1"/>
            </a:xfrm>
            <a:prstGeom prst="line">
              <a:avLst/>
            </a:prstGeom>
            <a:noFill/>
            <a:ln w="635000" cap="flat">
              <a:solidFill>
                <a:srgbClr val="3484C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/>
            </a:p>
          </p:txBody>
        </p:sp>
      </p:grpSp>
      <p:sp>
        <p:nvSpPr>
          <p:cNvPr id="35" name="DEUS"/>
          <p:cNvSpPr txBox="1"/>
          <p:nvPr/>
        </p:nvSpPr>
        <p:spPr>
          <a:xfrm>
            <a:off x="7245838" y="830834"/>
            <a:ext cx="9892316" cy="2210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b="1" sz="1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DEUS</a:t>
            </a:r>
          </a:p>
        </p:txBody>
      </p:sp>
      <p:sp>
        <p:nvSpPr>
          <p:cNvPr id="36" name="NÓS"/>
          <p:cNvSpPr txBox="1"/>
          <p:nvPr/>
        </p:nvSpPr>
        <p:spPr>
          <a:xfrm>
            <a:off x="0" y="10674553"/>
            <a:ext cx="24384001" cy="2210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b="1" sz="13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NÓS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8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Infelizmente, a santificação (crescimento em santidade) não funciona como gostaríamos. Por causa do pecado que ainda habita em mim, tenho uma tendência contínua de minimizar o evangelho ou de &quot;encolher a cruz&quot;."/>
          <p:cNvSpPr txBox="1"/>
          <p:nvPr/>
        </p:nvSpPr>
        <p:spPr>
          <a:xfrm>
            <a:off x="749022" y="3942692"/>
            <a:ext cx="22885956" cy="583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Infelizmente, a santificação (crescimento em santidade) não funciona como gostaríamos. Por causa do pecado que ainda habita em mim, tenho uma tendência contínua de minimizar o evangelho ou de "encolher a cruz".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Isso acontece quando: (a) minimizo a santidade perfeita de Deus, pensando a respeito dele como alguém inferior ao que a sua Palavra declara que ele é, ou (b) elevo a minha própria justiça pensando a respeito de mim mesmo como alguém melhor do que realmen"/>
          <p:cNvSpPr txBox="1"/>
          <p:nvPr/>
        </p:nvSpPr>
        <p:spPr>
          <a:xfrm>
            <a:off x="749022" y="22281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Isso acontece quando: (a) minimizo a santidade perfeita de Deus, pensando a respeito dele como alguém inferior ao que a sua Palavra declara que ele é, ou (b) elevo a minha própria justiça pensando a respeito de mim mesmo como alguém melhor do que realmente sou. Assim, a cruz se torna menor e a importância de Cristo na minha vida é diminuída (veja o gráfico ENCOLHENDO A CRUZ).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riângulo Retângulo 20"/>
          <p:cNvSpPr/>
          <p:nvPr/>
        </p:nvSpPr>
        <p:spPr>
          <a:xfrm rot="10800000">
            <a:off x="12875168" y="7800717"/>
            <a:ext cx="7531419" cy="31130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3" name="Triângulo Retângulo 3"/>
          <p:cNvSpPr/>
          <p:nvPr/>
        </p:nvSpPr>
        <p:spPr>
          <a:xfrm flipH="1">
            <a:off x="12875168" y="2779474"/>
            <a:ext cx="7531419" cy="31130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104" name="Imagem 5" descr="Imagem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38137" y="6063786"/>
            <a:ext cx="1580907" cy="1580907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onector de Seta Reta 6"/>
          <p:cNvSpPr/>
          <p:nvPr/>
        </p:nvSpPr>
        <p:spPr>
          <a:xfrm flipV="1">
            <a:off x="10583396" y="2779473"/>
            <a:ext cx="9917888" cy="4078497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6" name="Conector de Seta Reta 7"/>
          <p:cNvSpPr/>
          <p:nvPr/>
        </p:nvSpPr>
        <p:spPr>
          <a:xfrm>
            <a:off x="10583396" y="6857968"/>
            <a:ext cx="9917888" cy="4101900"/>
          </a:xfrm>
          <a:prstGeom prst="line">
            <a:avLst/>
          </a:prstGeom>
          <a:ln w="50800">
            <a:solidFill>
              <a:srgbClr val="000000"/>
            </a:solidFill>
            <a:miter/>
            <a:tailEnd type="triangle"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7" name="Conector reto 19"/>
          <p:cNvSpPr/>
          <p:nvPr/>
        </p:nvSpPr>
        <p:spPr>
          <a:xfrm flipH="1" flipV="1">
            <a:off x="-489099" y="6857999"/>
            <a:ext cx="11072495" cy="1"/>
          </a:xfrm>
          <a:prstGeom prst="line">
            <a:avLst/>
          </a:prstGeom>
          <a:ln w="50800">
            <a:solidFill>
              <a:srgbClr val="000000"/>
            </a:solidFill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8" name="Conector reto 25"/>
          <p:cNvSpPr/>
          <p:nvPr/>
        </p:nvSpPr>
        <p:spPr>
          <a:xfrm flipH="1" flipV="1">
            <a:off x="9224041" y="3753837"/>
            <a:ext cx="1391269" cy="3104115"/>
          </a:xfrm>
          <a:prstGeom prst="line">
            <a:avLst/>
          </a:prstGeom>
          <a:ln w="12700">
            <a:solidFill>
              <a:srgbClr val="4472C4"/>
            </a:solidFill>
            <a:prstDash val="sysDash"/>
            <a:miter/>
          </a:ln>
        </p:spPr>
        <p:txBody>
          <a:bodyPr tIns="91439" bIns="91439"/>
          <a:lstStyle/>
          <a:p>
            <a:pPr algn="l"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9" name="CaixaDeTexto 29"/>
          <p:cNvSpPr txBox="1"/>
          <p:nvPr/>
        </p:nvSpPr>
        <p:spPr>
          <a:xfrm>
            <a:off x="7751376" y="3017314"/>
            <a:ext cx="294533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conversão</a:t>
            </a:r>
          </a:p>
        </p:txBody>
      </p:sp>
      <p:sp>
        <p:nvSpPr>
          <p:cNvPr id="110" name="CaixaDeTexto 30"/>
          <p:cNvSpPr txBox="1"/>
          <p:nvPr/>
        </p:nvSpPr>
        <p:spPr>
          <a:xfrm>
            <a:off x="2299136" y="6857951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 &gt;&gt;&gt;       Linha do tempo       &gt;&gt;&gt; </a:t>
            </a:r>
          </a:p>
        </p:txBody>
      </p:sp>
      <p:pic>
        <p:nvPicPr>
          <p:cNvPr id="111" name="Imagem 14" descr="Imagem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402242" y="6078861"/>
            <a:ext cx="1580907" cy="15809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m 15" descr="Imagem 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83147" y="6056165"/>
            <a:ext cx="1580907" cy="1580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m 16" descr="Imagem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47251" y="6071241"/>
            <a:ext cx="1580908" cy="15809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m 17" descr="Imagem 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28157" y="6067547"/>
            <a:ext cx="1580907" cy="1580907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CaixaDeTexto 22"/>
          <p:cNvSpPr txBox="1"/>
          <p:nvPr/>
        </p:nvSpPr>
        <p:spPr>
          <a:xfrm rot="20272980">
            <a:off x="12393348" y="3854673"/>
            <a:ext cx="6410427" cy="640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santidade de Deus</a:t>
            </a:r>
          </a:p>
        </p:txBody>
      </p:sp>
      <p:sp>
        <p:nvSpPr>
          <p:cNvPr id="116" name="CaixaDeTexto 24"/>
          <p:cNvSpPr txBox="1"/>
          <p:nvPr/>
        </p:nvSpPr>
        <p:spPr>
          <a:xfrm rot="1344985">
            <a:off x="12380884" y="9296432"/>
            <a:ext cx="7116253" cy="640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1828800">
              <a:lnSpc>
                <a:spcPct val="100000"/>
              </a:lnSpc>
              <a:spcBef>
                <a:spcPts val="0"/>
              </a:spcBef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Percepção da minha pecaminosidade</a:t>
            </a:r>
          </a:p>
        </p:txBody>
      </p:sp>
      <p:sp>
        <p:nvSpPr>
          <p:cNvPr id="117" name="ENCOLHENDO A CRUZ"/>
          <p:cNvSpPr txBox="1"/>
          <p:nvPr/>
        </p:nvSpPr>
        <p:spPr>
          <a:xfrm>
            <a:off x="757961" y="11052026"/>
            <a:ext cx="13577469" cy="1568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ENCOLHENDO A CRUZ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s próximas lições, falaremos mais sobre as maneiras específicas pelas quais minimizamos o evangelho. Para neutralizar essa tendência pecaminosa de encolher o evangelho, devemos constantemente nutrir nossas mentes com a verdade bíblica. Precisamos conhe"/>
          <p:cNvSpPr txBox="1"/>
          <p:nvPr/>
        </p:nvSpPr>
        <p:spPr>
          <a:xfrm>
            <a:off x="749022" y="2799692"/>
            <a:ext cx="22885956" cy="811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Nas próximas lições, falaremos mais sobre as maneiras específicas pelas quais minimizamos o evangelho. Para neutralizar essa tendência pecaminosa de encolher o evangelho, devemos constantemente nutrir nossas mentes com a verdade bíblica. Precisamos conhecer, enxergar e experimentar o caráter santo e justo de Deus.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E precisamos identificar, admitir e sentir a profundidade de nossa fraqueza e pecaminosidade. Não precisamos fazer essas coisas porque “é o que um bom cristão deve fazer&quot;; antes, elas se tornam nosso objetivo porque essa é a vida que Deus quer para nós: "/>
          <p:cNvSpPr txBox="1"/>
          <p:nvPr/>
        </p:nvSpPr>
        <p:spPr>
          <a:xfrm>
            <a:off x="749022" y="2799692"/>
            <a:ext cx="22885956" cy="811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 precisamos identificar, admitir e sentir a profundidade de nossa fraqueza e pecaminosidade. Não precisamos fazer essas coisas porque “é o que um bom cristão deve fazer"; antes, elas se tornam nosso objetivo porque essa é a vida que Deus quer para nós: uma vida marcada por alegria, esperança e amor que transformam.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rescer no evangelho significa enxergar mais da santidade de Deus e mais do meu pecado. E por causa daquilo que Jesus fez por nós na cruz, não precisamos ter medo de ver Deus como ele realmente é ou de admitir quão falhas realmente somos."/>
          <p:cNvSpPr txBox="1"/>
          <p:nvPr/>
        </p:nvSpPr>
        <p:spPr>
          <a:xfrm>
            <a:off x="749022" y="3371192"/>
            <a:ext cx="22885956" cy="6973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Crescer no evangelho significa enxergar mais da santidade de Deus e mais do meu pecado. E por causa daquilo que Jesus fez por nós na cruz, não precisamos ter medo de ver Deus como ele realmente é ou de admitir quão falhas realmente somos.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ossa esperança não está na nossa própria excelência, nem na vã expectativa de que Deus vai abrir mão dos seus padrões e &quot;baixar o nível&quot;. Pelo contrário, descansamos em Jesus como nosso perfeito Redentor, aquele que é nossa “justiça, santificação e rede"/>
          <p:cNvSpPr txBox="1"/>
          <p:nvPr/>
        </p:nvSpPr>
        <p:spPr>
          <a:xfrm>
            <a:off x="749022" y="3371192"/>
            <a:ext cx="22885956" cy="6973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Nossa esperança não está na nossa própria excelência, nem na vã expectativa de que Deus vai abrir mão dos seus padrões e "baixar o nível". Pelo contrário, descansamos em Jesus como nosso perfeito Redentor, aquele que é nossa “justiça, santificação e redenção" (1Co 1.30).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Quais são as implicações de ver o evangelho apenas como a “porta de entrada” para a vida cristã?"/>
          <p:cNvSpPr txBox="1"/>
          <p:nvPr/>
        </p:nvSpPr>
        <p:spPr>
          <a:xfrm>
            <a:off x="1607050" y="976312"/>
            <a:ext cx="21169901" cy="11763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Quais são as implicações de ver o evangelho apenas como a “porta de entrada” para a vida cristã?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Quais as duas coisas que devem crescer ao amadurecermos?"/>
          <p:cNvSpPr txBox="1"/>
          <p:nvPr/>
        </p:nvSpPr>
        <p:spPr>
          <a:xfrm>
            <a:off x="1607050" y="3781809"/>
            <a:ext cx="21169901" cy="615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Quais as duas coisas que devem crescer ao amadurecermos?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Quais são as duas maneiras pelas quais “encolhemos a cruz”?"/>
          <p:cNvSpPr txBox="1"/>
          <p:nvPr/>
        </p:nvSpPr>
        <p:spPr>
          <a:xfrm>
            <a:off x="1607050" y="3781809"/>
            <a:ext cx="21169901" cy="615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Quais são as duas maneiras pelas quais “encolhemos a cruz”?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D7DE"/>
            </a:gs>
            <a:gs pos="100000">
              <a:srgbClr val="B8EA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Majestoso e um pouco distante"/>
          <p:cNvSpPr txBox="1"/>
          <p:nvPr/>
        </p:nvSpPr>
        <p:spPr>
          <a:xfrm>
            <a:off x="530328" y="1140209"/>
            <a:ext cx="11080545" cy="615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Majestoso e um pouco distante</a:t>
            </a:r>
          </a:p>
        </p:txBody>
      </p:sp>
      <p:sp>
        <p:nvSpPr>
          <p:cNvPr id="39" name="Tão pessoal…"/>
          <p:cNvSpPr txBox="1"/>
          <p:nvPr/>
        </p:nvSpPr>
        <p:spPr>
          <a:xfrm>
            <a:off x="9503572" y="7023086"/>
            <a:ext cx="14375500" cy="6644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b">
            <a:spAutoFit/>
          </a:bodyPr>
          <a:lstStyle/>
          <a:p>
            <a:pPr algn="r">
              <a:spcBef>
                <a:spcPts val="0"/>
              </a:spcBef>
              <a:defRPr sz="12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Tão pessoal </a:t>
            </a:r>
          </a:p>
          <a:p>
            <a:pPr algn="r">
              <a:spcBef>
                <a:spcPts val="0"/>
              </a:spcBef>
              <a:defRPr sz="12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que nem penso </a:t>
            </a:r>
          </a:p>
          <a:p>
            <a:pPr algn="r">
              <a:spcBef>
                <a:spcPts val="0"/>
              </a:spcBef>
              <a:defRPr sz="12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muito sobre </a:t>
            </a:r>
          </a:p>
          <a:p>
            <a:pPr algn="r">
              <a:spcBef>
                <a:spcPts val="0"/>
              </a:spcBef>
              <a:defRPr sz="12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sua santidade</a:t>
            </a:r>
          </a:p>
        </p:txBody>
      </p:sp>
      <p:sp>
        <p:nvSpPr>
          <p:cNvPr id="40" name="DEUS"/>
          <p:cNvSpPr/>
          <p:nvPr/>
        </p:nvSpPr>
        <p:spPr>
          <a:xfrm rot="18900000">
            <a:off x="-1120412" y="6155963"/>
            <a:ext cx="26624825" cy="1404074"/>
          </a:xfrm>
          <a:prstGeom prst="rect">
            <a:avLst/>
          </a:prstGeom>
          <a:solidFill>
            <a:srgbClr val="3484C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DEUS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mo sua visão de Deus mudou e cresceu no último ano? Como isso aconteceu?"/>
          <p:cNvSpPr txBox="1"/>
          <p:nvPr/>
        </p:nvSpPr>
        <p:spPr>
          <a:xfrm>
            <a:off x="1607050" y="2846644"/>
            <a:ext cx="21169901" cy="802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Como sua visão de Deus mudou e cresceu no último ano? Como isso aconteceu?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EIS MANEIRAS PELAS QUAIS EU MINIMIZO O PECADO"/>
          <p:cNvSpPr txBox="1"/>
          <p:nvPr/>
        </p:nvSpPr>
        <p:spPr>
          <a:xfrm>
            <a:off x="1018539" y="3781809"/>
            <a:ext cx="22346921" cy="615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cap="all" sz="15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SEIS MANEIRAS PELAS QUAIS EU MINIMIZO O PECADO</a:t>
            </a:r>
          </a:p>
        </p:txBody>
      </p:sp>
      <p:sp>
        <p:nvSpPr>
          <p:cNvPr id="136" name="[SUPLEMENTO]"/>
          <p:cNvSpPr txBox="1"/>
          <p:nvPr/>
        </p:nvSpPr>
        <p:spPr>
          <a:xfrm>
            <a:off x="9199943" y="1196914"/>
            <a:ext cx="5984114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[SUPLEMENTO]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cho difícil aceitar comentários sobre minhas fraquezas ou meus pecados. Quando sou confrontado, minha tendência é tentar arranjar desculpas, falar sobre o que de bom já fiz ou justificar minhas decisões. Em consequência, as pessoas têm dificuldade em se"/>
          <p:cNvSpPr txBox="1"/>
          <p:nvPr/>
        </p:nvSpPr>
        <p:spPr>
          <a:xfrm>
            <a:off x="749022" y="34219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Acho difícil aceitar comentários sobre minhas fraquezas ou meus pecados. Quando sou confrontado, minha tendência é tentar arranjar desculpas, falar sobre o que de bom já fiz ou justificar minhas decisões. Em consequência, as pessoas têm dificuldade em se aproximar de mim e eu raramente converso sobre coisas problemáticas na minha vida.</a:t>
            </a:r>
          </a:p>
        </p:txBody>
      </p:sp>
      <p:sp>
        <p:nvSpPr>
          <p:cNvPr id="139" name="1. DEFENDER-ME"/>
          <p:cNvSpPr txBox="1"/>
          <p:nvPr/>
        </p:nvSpPr>
        <p:spPr>
          <a:xfrm>
            <a:off x="1224343" y="967489"/>
            <a:ext cx="9935084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1. DEFENDER-ME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Esforço-me para manter as aparências e uma imagem respeitável. Meu comportamento, em algum grau, é impulsionado por aquilo que penso que os outros pensam a meu respeito. Também não gosto de refletir sobre minha própria vida. Portanto, são poucas as pesso"/>
          <p:cNvSpPr txBox="1"/>
          <p:nvPr/>
        </p:nvSpPr>
        <p:spPr>
          <a:xfrm>
            <a:off x="749022" y="3421992"/>
            <a:ext cx="22885956" cy="925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Esforço-me para manter as aparências e uma imagem respeitável. Meu comportamento, em algum grau, é impulsionado por aquilo que penso que os outros pensam a meu respeito. Também não gosto de refletir sobre minha própria vida. Portanto, são poucas as pessoas que conhecem meu eu verdadeiro. (Pode ser que nem eu conheça quem realmente sou.)</a:t>
            </a:r>
          </a:p>
        </p:txBody>
      </p:sp>
      <p:sp>
        <p:nvSpPr>
          <p:cNvPr id="142" name="2. FINGIR"/>
          <p:cNvSpPr txBox="1"/>
          <p:nvPr/>
        </p:nvSpPr>
        <p:spPr>
          <a:xfrm>
            <a:off x="1224343" y="967489"/>
            <a:ext cx="5318507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2. FINGIR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ndo a esconder o máximo possível sobre a minha vida, especialmente as “coisas ruins&quot;. Isso é diferente de fingir, pois o fingir está mais relacionado ao desejo de impressionar. Essa atitude de me esconder tem mais a ver com um sentimento de vergonha. E"/>
          <p:cNvSpPr txBox="1"/>
          <p:nvPr/>
        </p:nvSpPr>
        <p:spPr>
          <a:xfrm>
            <a:off x="749022" y="3993492"/>
            <a:ext cx="22885956" cy="811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Tendo a esconder o máximo possível sobre a minha vida, especialmente as “coisas ruins". Isso é diferente de fingir, pois o fingir está mais relacionado ao desejo de impressionar. Essa atitude de me esconder tem mais a ver com um sentimento de vergonha. Eu acho que as pessoas não vão me aceitar ou me amar do jeito que realmente sou.</a:t>
            </a:r>
          </a:p>
        </p:txBody>
      </p:sp>
      <p:sp>
        <p:nvSpPr>
          <p:cNvPr id="145" name="3. ESCONDER-ME"/>
          <p:cNvSpPr txBox="1"/>
          <p:nvPr/>
        </p:nvSpPr>
        <p:spPr>
          <a:xfrm>
            <a:off x="1224343" y="967489"/>
            <a:ext cx="10147682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3. ESCONDER-ME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ou tendencioso a pensar (e falar) a meu respeito de uma forma mais elevada do que eu deveria. Também exagero as coisas (boas e ruins) de modo que pareçam maiores do que são (geralmente para chamar atenção). Consequentemente, muitas vezes as coisas ganha"/>
          <p:cNvSpPr txBox="1"/>
          <p:nvPr/>
        </p:nvSpPr>
        <p:spPr>
          <a:xfrm>
            <a:off x="749022" y="3993492"/>
            <a:ext cx="22885956" cy="8116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Sou tendencioso a pensar (e falar) a meu respeito de uma forma mais elevada do que eu deveria. Também exagero as coisas (boas e ruins) de modo que pareçam maiores do que são (geralmente para chamar atenção). Consequentemente, muitas vezes as coisas ganham mais atenção do que merecem e acabam me deixando estressado ou ansioso.</a:t>
            </a:r>
          </a:p>
        </p:txBody>
      </p:sp>
      <p:sp>
        <p:nvSpPr>
          <p:cNvPr id="148" name="4. EXAGERAR"/>
          <p:cNvSpPr txBox="1"/>
          <p:nvPr/>
        </p:nvSpPr>
        <p:spPr>
          <a:xfrm>
            <a:off x="1224343" y="967489"/>
            <a:ext cx="7754240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4. EXAGERAR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ou rápido para culpar os outros por algum pecado ou alguma circunstância. &quot;Assumir&quot; minha parte em um pecado ou conflito é uma luta muito grande para mim. Há um elemento de orgulho que me faz achar que não sou culpado e/ou um elemento de medo de sofrer "/>
          <p:cNvSpPr txBox="1"/>
          <p:nvPr/>
        </p:nvSpPr>
        <p:spPr>
          <a:xfrm>
            <a:off x="749022" y="4564992"/>
            <a:ext cx="22885956" cy="6973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Sou rápido para culpar os outros por algum pecado ou alguma circunstância. "Assumir" minha parte em um pecado ou conflito é uma luta muito grande para mim. Há um elemento de orgulho que me faz achar que não sou culpado e/ou um elemento de medo de sofrer rejeição quando a culpa é minha.</a:t>
            </a:r>
          </a:p>
        </p:txBody>
      </p:sp>
      <p:sp>
        <p:nvSpPr>
          <p:cNvPr id="151" name="5. CULPAR"/>
          <p:cNvSpPr txBox="1"/>
          <p:nvPr/>
        </p:nvSpPr>
        <p:spPr>
          <a:xfrm>
            <a:off x="1224343" y="967489"/>
            <a:ext cx="6084317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5. CULPAR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nho inclinação para dar pouca importância ao pecado ou às circunstâncias na minha vida, como se fossem &quot;normais&quot; ou &quot;não tão ruins assim&quot;. Portanto, muitas vezes não dou a devida atenção para certas coisas, as quais acabam se acumulando ao ponto de me "/>
          <p:cNvSpPr txBox="1"/>
          <p:nvPr/>
        </p:nvSpPr>
        <p:spPr>
          <a:xfrm>
            <a:off x="749022" y="4564992"/>
            <a:ext cx="22885956" cy="6973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Tenho inclinação para dar pouca importância ao pecado ou às circunstâncias na minha vida, como se fossem "normais" ou "não tão ruins assim". Portanto, muitas vezes não dou a devida atenção para certas coisas, as quais acabam se acumulando ao ponto de me esmagarem.</a:t>
            </a:r>
          </a:p>
        </p:txBody>
      </p:sp>
      <p:sp>
        <p:nvSpPr>
          <p:cNvPr id="154" name="6. MINIMIZAR"/>
          <p:cNvSpPr txBox="1"/>
          <p:nvPr/>
        </p:nvSpPr>
        <p:spPr>
          <a:xfrm>
            <a:off x="1224343" y="967489"/>
            <a:ext cx="7707377" cy="15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 b="1" sz="9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6. MINIMIZAR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Qual dessas atitudes você percebe que tem tido mais?"/>
          <p:cNvSpPr txBox="1"/>
          <p:nvPr/>
        </p:nvSpPr>
        <p:spPr>
          <a:xfrm>
            <a:off x="1607050" y="3781809"/>
            <a:ext cx="21169901" cy="615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Qual dessas atitudes você percebe que tem tido mais?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Alguém gostaria de compartilhar um exemplo recente de uma situação em que minimizou ou justificou o pecado de uma dessas formas?"/>
          <p:cNvSpPr txBox="1"/>
          <p:nvPr/>
        </p:nvSpPr>
        <p:spPr>
          <a:xfrm>
            <a:off x="1607050" y="1420812"/>
            <a:ext cx="21169901" cy="10874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3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Alguém gostaria de compartilhar um exemplo recente de uma situação em que minimizou ou justificou o pecado de uma dessas formas?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D7DE"/>
            </a:gs>
            <a:gs pos="100000">
              <a:srgbClr val="B8EA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Essencialmente…"/>
          <p:cNvSpPr txBox="1"/>
          <p:nvPr/>
        </p:nvSpPr>
        <p:spPr>
          <a:xfrm>
            <a:off x="987528" y="316949"/>
            <a:ext cx="14395443" cy="5614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defRPr sz="1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sz="13300"/>
              <a:t>Essencialmente</a:t>
            </a:r>
            <a:r>
              <a:t>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 sz="1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BOM</a:t>
            </a:r>
          </a:p>
        </p:txBody>
      </p:sp>
      <p:sp>
        <p:nvSpPr>
          <p:cNvPr id="43" name="Essencialmente…"/>
          <p:cNvSpPr txBox="1"/>
          <p:nvPr/>
        </p:nvSpPr>
        <p:spPr>
          <a:xfrm>
            <a:off x="2533455" y="8093682"/>
            <a:ext cx="20837617" cy="484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b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1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Essencialmente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9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MAU</a:t>
            </a:r>
          </a:p>
        </p:txBody>
      </p:sp>
      <p:sp>
        <p:nvSpPr>
          <p:cNvPr id="44" name="SER HUMANO"/>
          <p:cNvSpPr/>
          <p:nvPr/>
        </p:nvSpPr>
        <p:spPr>
          <a:xfrm rot="18900000">
            <a:off x="-1120412" y="6155963"/>
            <a:ext cx="26624825" cy="1404074"/>
          </a:xfrm>
          <a:prstGeom prst="rect">
            <a:avLst/>
          </a:prstGeom>
          <a:solidFill>
            <a:srgbClr val="3484C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SER HUMANO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obre julgar as pessoas"/>
          <p:cNvSpPr txBox="1"/>
          <p:nvPr/>
        </p:nvSpPr>
        <p:spPr>
          <a:xfrm>
            <a:off x="2851149" y="4716975"/>
            <a:ext cx="18681701" cy="4282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cap="all" sz="15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Sobre julgar as pessoas</a:t>
            </a:r>
          </a:p>
        </p:txBody>
      </p:sp>
      <p:sp>
        <p:nvSpPr>
          <p:cNvPr id="161" name="[EXERCÍCIO]"/>
          <p:cNvSpPr txBox="1"/>
          <p:nvPr/>
        </p:nvSpPr>
        <p:spPr>
          <a:xfrm>
            <a:off x="9751631" y="1196914"/>
            <a:ext cx="4880738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[EXERCÍCIO]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1. Quais são algumas maneiras específicas pelas quais julgamos os outros?"/>
          <p:cNvSpPr txBox="1"/>
          <p:nvPr/>
        </p:nvSpPr>
        <p:spPr>
          <a:xfrm>
            <a:off x="1607050" y="2846644"/>
            <a:ext cx="21169901" cy="802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1. Quais são algumas maneiras específicas pelas quais julgamos os outros?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2. Por que julgamos os outros? Que desculpas usamos para justificar essa atitude?"/>
          <p:cNvSpPr txBox="1"/>
          <p:nvPr/>
        </p:nvSpPr>
        <p:spPr>
          <a:xfrm>
            <a:off x="1607050" y="2846644"/>
            <a:ext cx="21169901" cy="802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2. Por que julgamos os outros? Que desculpas usamos para justificar essa atitude?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3. De que modo essas desculpas refletem uma visão pequena da santidade de Deus?"/>
          <p:cNvSpPr txBox="1"/>
          <p:nvPr/>
        </p:nvSpPr>
        <p:spPr>
          <a:xfrm>
            <a:off x="1607050" y="2846644"/>
            <a:ext cx="21169901" cy="802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3. De que modo essas desculpas refletem uma visão pequena da santidade de Deus?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4. De que modo essas desculpas refletem uma visão pequena do nosso próprio pecado?"/>
          <p:cNvSpPr txBox="1"/>
          <p:nvPr/>
        </p:nvSpPr>
        <p:spPr>
          <a:xfrm>
            <a:off x="1607050" y="2846644"/>
            <a:ext cx="21169901" cy="802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4. De que modo essas desculpas refletem uma visão pequena do nosso próprio pecado?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5. Pense em uma pessoa específica que às vezes é alvo de seu julgamento."/>
          <p:cNvSpPr txBox="1"/>
          <p:nvPr/>
        </p:nvSpPr>
        <p:spPr>
          <a:xfrm>
            <a:off x="1607050" y="792778"/>
            <a:ext cx="21169901" cy="4510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1" sz="10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5. Pense em uma pessoa específica que às vezes é alvo de seu julgamento.</a:t>
            </a:r>
          </a:p>
        </p:txBody>
      </p:sp>
      <p:sp>
        <p:nvSpPr>
          <p:cNvPr id="172" name="Como uma visão maior da santidade de Deus poderia influenciar em seu relacionamento com essa pessoa?…"/>
          <p:cNvSpPr txBox="1"/>
          <p:nvPr/>
        </p:nvSpPr>
        <p:spPr>
          <a:xfrm>
            <a:off x="1048249" y="5781079"/>
            <a:ext cx="22287503" cy="7284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1552222" indent="-1552222" algn="l">
              <a:buSzPct val="100000"/>
              <a:buAutoNum type="alphaLcParenR" startAt="1"/>
              <a:defRPr b="1" sz="8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Como uma visão maior da santidade de Deus poderia influenciar em seu relacionamento com essa pessoa?</a:t>
            </a:r>
          </a:p>
          <a:p>
            <a:pPr marL="1552222" indent="-1552222" algn="l">
              <a:buSzPct val="100000"/>
              <a:buAutoNum type="alphaLcParenR" startAt="1"/>
              <a:defRPr b="1" sz="8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Como uma visão maior da sua própria pecaminosidade poderia influenciar em seu relacionamento com essa pessoa?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estudo00.jpg" descr="estudo00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01ppt.jpg" descr="01ppt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“Busquem o Senhor enquanto ele pode ser encontrado; invoquem-no enquanto ele está perto. Que o ímpio abandone o seu mau caminho, e o homem mau, os seus pensamentos; converta-se ao Senhor, que se compadecerá dele, e volte-se para o nosso Deus, porque é ri"/>
          <p:cNvSpPr txBox="1"/>
          <p:nvPr/>
        </p:nvSpPr>
        <p:spPr>
          <a:xfrm>
            <a:off x="1923971" y="3661077"/>
            <a:ext cx="20536059" cy="8679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“Busquem o Senhor enquanto ele pode ser encontrado; invoquem-no enquanto ele está perto. Que o ímpio abandone o seu mau caminho, e o homem mau, os seus pensamentos; converta-se ao Senhor, que se compadecerá dele, e volte-se para o nosso Deus, porque é rico em perdoar.”</a:t>
            </a:r>
          </a:p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Isaías 55:6-7 NAA</a:t>
            </a:r>
          </a:p>
        </p:txBody>
      </p:sp>
      <p:sp>
        <p:nvSpPr>
          <p:cNvPr id="47" name="O que o texto diz sobre Deus e sobre mim?"/>
          <p:cNvSpPr txBox="1"/>
          <p:nvPr/>
        </p:nvSpPr>
        <p:spPr>
          <a:xfrm>
            <a:off x="383637" y="1378827"/>
            <a:ext cx="23616727" cy="119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0"/>
              </a:spcBef>
              <a:defRPr b="1" cap="all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 que o texto diz sobre Deus e sobre mim?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“Porque os meus pensamentos não são os pensamentos de vocês, e os caminhos de vocês não são os meus caminhos”, diz o Senhor. “Porque, assim como os céus são mais altos do que a terra, assim os meus caminhos são mais altos do que os seus caminhos, e os me"/>
          <p:cNvSpPr txBox="1"/>
          <p:nvPr/>
        </p:nvSpPr>
        <p:spPr>
          <a:xfrm>
            <a:off x="1923971" y="3582151"/>
            <a:ext cx="20536059" cy="9599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“Porque os meus pensamentos não são os pensamentos de vocês, e os caminhos de vocês não são os meus caminhos”, diz o Senhor. “Porque, assim como os céus são mais altos do que a terra, assim os meus caminhos são mais altos do que os seus caminhos, e os meus pensamentos são mais altos do que os pensamentos de vocês.”</a:t>
            </a:r>
          </a:p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Isaías 55:8-9 NAA</a:t>
            </a:r>
          </a:p>
        </p:txBody>
      </p:sp>
      <p:sp>
        <p:nvSpPr>
          <p:cNvPr id="50" name="O que o texto diz sobre Deus e sobre mim?"/>
          <p:cNvSpPr txBox="1"/>
          <p:nvPr/>
        </p:nvSpPr>
        <p:spPr>
          <a:xfrm>
            <a:off x="383637" y="1378827"/>
            <a:ext cx="23616727" cy="119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0"/>
              </a:spcBef>
              <a:defRPr b="1" cap="all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 que o texto diz sobre Deus e sobre mim?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“Enganoso é o coração, mais do que todas as coisas, e desesperadamente corrupto. Quem poderá entendê-lo? Eu, o Senhor, sondo o coração. Eu provo os pensamentos, para dar a cada um segundo os seus caminhos, segundo o fruto das suas ações.”…"/>
          <p:cNvSpPr txBox="1"/>
          <p:nvPr/>
        </p:nvSpPr>
        <p:spPr>
          <a:xfrm>
            <a:off x="1923971" y="4121003"/>
            <a:ext cx="20536059" cy="7759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“Enganoso é o coração, mais do que todas as coisas, e desesperadamente corrupto. Quem poderá entendê-lo? Eu, o Senhor, sondo o coração. Eu provo os pensamentos, para dar a cada um segundo os seus caminhos, segundo o fruto das suas ações.”</a:t>
            </a:r>
          </a:p>
          <a:p>
            <a:pPr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Jeremias 17:9-10 NAA</a:t>
            </a:r>
          </a:p>
        </p:txBody>
      </p:sp>
      <p:sp>
        <p:nvSpPr>
          <p:cNvPr id="53" name="O que o texto diz sobre Deus e sobre mim?"/>
          <p:cNvSpPr txBox="1"/>
          <p:nvPr/>
        </p:nvSpPr>
        <p:spPr>
          <a:xfrm>
            <a:off x="383637" y="1378827"/>
            <a:ext cx="23616727" cy="119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spcBef>
                <a:spcPts val="0"/>
              </a:spcBef>
              <a:defRPr b="1" cap="all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 que o texto diz sobre Deus e sobre mim?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 ÓTICA DO EVANGELHO"/>
          <p:cNvSpPr txBox="1"/>
          <p:nvPr/>
        </p:nvSpPr>
        <p:spPr>
          <a:xfrm>
            <a:off x="1086544" y="4716975"/>
            <a:ext cx="22210912" cy="4282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b="1" cap="all" sz="15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 ÓTICA DO EVANGELHO</a:t>
            </a:r>
          </a:p>
        </p:txBody>
      </p:sp>
      <p:sp>
        <p:nvSpPr>
          <p:cNvPr id="56" name="[ARTIGO]"/>
          <p:cNvSpPr txBox="1"/>
          <p:nvPr/>
        </p:nvSpPr>
        <p:spPr>
          <a:xfrm>
            <a:off x="10400474" y="1196914"/>
            <a:ext cx="3583052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[ARTIGO]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&quot;O evangelho&quot; é uma expressão que a igreja usa muito sem entender plenamente seu significado. Falamos a linguagem do evangelho, mas raramente o aplicamos a todos os aspectos da vida. No entanto, é exatamente essa aplicação que Deus quer de nós. O evangel"/>
          <p:cNvSpPr txBox="1"/>
          <p:nvPr/>
        </p:nvSpPr>
        <p:spPr>
          <a:xfrm>
            <a:off x="749022" y="513693"/>
            <a:ext cx="22885956" cy="12688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"O evangelho" é uma expressão que a igreja usa muito sem entender plenamente seu significado. Falamos a linguagem do evangelho, mas raramente o aplicamos a todos os aspectos da vida. No entanto, é exatamente essa aplicação que Deus quer de nós. O evangelho é nada menos que "o poder de Deus" (Rm 1.16). O apóstolo Paulo elogiou seus irmãos da igreja colossense porque o evangelho estava "frutificando e crescendo" entre eles desde o dia em que o ouviram e conheceram (Cl 1.6).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333333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