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1pPr>
    <a:lvl2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2pPr>
    <a:lvl3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3pPr>
    <a:lvl4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4pPr>
    <a:lvl5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5pPr>
    <a:lvl6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6pPr>
    <a:lvl7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7pPr>
    <a:lvl8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8pPr>
    <a:lvl9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
          <a:latin typeface="Gill Sans"/>
          <a:ea typeface="Gill Sans"/>
          <a:cs typeface="Gill Sans"/>
        </a:font>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6" name="Shape 26"/>
          <p:cNvSpPr/>
          <p:nvPr>
            <p:ph type="sldImg"/>
          </p:nvPr>
        </p:nvSpPr>
        <p:spPr>
          <a:xfrm>
            <a:off x="1143000" y="685800"/>
            <a:ext cx="4572000" cy="3429000"/>
          </a:xfrm>
          <a:prstGeom prst="rect">
            <a:avLst/>
          </a:prstGeom>
        </p:spPr>
        <p:txBody>
          <a:bodyPr/>
          <a:lstStyle/>
          <a:p>
            <a:pPr/>
          </a:p>
        </p:txBody>
      </p:sp>
      <p:sp>
        <p:nvSpPr>
          <p:cNvPr id="27" name="Shape 2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indent="228600" defTabSz="457200" latinLnBrk="0">
      <a:defRPr sz="2200">
        <a:latin typeface="Lucida Grande"/>
        <a:ea typeface="Lucida Grande"/>
        <a:cs typeface="Lucida Grande"/>
        <a:sym typeface="Lucida Grande"/>
      </a:defRPr>
    </a:lvl2pPr>
    <a:lvl3pPr indent="457200" defTabSz="457200" latinLnBrk="0">
      <a:defRPr sz="2200">
        <a:latin typeface="Lucida Grande"/>
        <a:ea typeface="Lucida Grande"/>
        <a:cs typeface="Lucida Grande"/>
        <a:sym typeface="Lucida Grande"/>
      </a:defRPr>
    </a:lvl3pPr>
    <a:lvl4pPr indent="685800" defTabSz="457200" latinLnBrk="0">
      <a:defRPr sz="2200">
        <a:latin typeface="Lucida Grande"/>
        <a:ea typeface="Lucida Grande"/>
        <a:cs typeface="Lucida Grande"/>
        <a:sym typeface="Lucida Grande"/>
      </a:defRPr>
    </a:lvl4pPr>
    <a:lvl5pPr indent="914400" defTabSz="457200" latinLnBrk="0">
      <a:defRPr sz="2200">
        <a:latin typeface="Lucida Grande"/>
        <a:ea typeface="Lucida Grande"/>
        <a:cs typeface="Lucida Grande"/>
        <a:sym typeface="Lucida Grande"/>
      </a:defRPr>
    </a:lvl5pPr>
    <a:lvl6pPr indent="1143000" defTabSz="457200" latinLnBrk="0">
      <a:defRPr sz="2200">
        <a:latin typeface="Lucida Grande"/>
        <a:ea typeface="Lucida Grande"/>
        <a:cs typeface="Lucida Grande"/>
        <a:sym typeface="Lucida Grande"/>
      </a:defRPr>
    </a:lvl6pPr>
    <a:lvl7pPr indent="1371600" defTabSz="457200" latinLnBrk="0">
      <a:defRPr sz="2200">
        <a:latin typeface="Lucida Grande"/>
        <a:ea typeface="Lucida Grande"/>
        <a:cs typeface="Lucida Grande"/>
        <a:sym typeface="Lucida Grande"/>
      </a:defRPr>
    </a:lvl7pPr>
    <a:lvl8pPr indent="1600200" defTabSz="457200" latinLnBrk="0">
      <a:defRPr sz="2200">
        <a:latin typeface="Lucida Grande"/>
        <a:ea typeface="Lucida Grande"/>
        <a:cs typeface="Lucida Grande"/>
        <a:sym typeface="Lucida Grande"/>
      </a:defRPr>
    </a:lvl8pPr>
    <a:lvl9pPr indent="1828800" defTabSz="457200" latinLnBrk="0">
      <a:defRPr sz="2200">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Master Slide">
    <p:spTree>
      <p:nvGrpSpPr>
        <p:cNvPr id="1" name=""/>
        <p:cNvGrpSpPr/>
        <p:nvPr/>
      </p:nvGrpSpPr>
      <p:grpSpPr>
        <a:xfrm>
          <a:off x="0" y="0"/>
          <a:ext cx="0" cy="0"/>
          <a:chOff x="0" y="0"/>
          <a:chExt cx="0" cy="0"/>
        </a:xfrm>
      </p:grpSpPr>
      <p:sp>
        <p:nvSpPr>
          <p:cNvPr id="11"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de Título">
    <p:spTree>
      <p:nvGrpSpPr>
        <p:cNvPr id="1" name=""/>
        <p:cNvGrpSpPr/>
        <p:nvPr/>
      </p:nvGrpSpPr>
      <p:grpSpPr>
        <a:xfrm>
          <a:off x="0" y="0"/>
          <a:ext cx="0" cy="0"/>
          <a:chOff x="0" y="0"/>
          <a:chExt cx="0" cy="0"/>
        </a:xfrm>
      </p:grpSpPr>
      <p:sp>
        <p:nvSpPr>
          <p:cNvPr id="18" name="Texto do Título"/>
          <p:cNvSpPr txBox="1"/>
          <p:nvPr>
            <p:ph type="title"/>
          </p:nvPr>
        </p:nvSpPr>
        <p:spPr>
          <a:xfrm>
            <a:off x="3048000" y="2244725"/>
            <a:ext cx="18288000" cy="4775201"/>
          </a:xfrm>
          <a:prstGeom prst="rect">
            <a:avLst/>
          </a:prstGeom>
        </p:spPr>
        <p:txBody>
          <a:bodyPr lIns="91439" tIns="91439" rIns="91439" bIns="91439">
            <a:normAutofit fontScale="100000" lnSpcReduction="0"/>
          </a:bodyPr>
          <a:lstStyle>
            <a:lvl1pPr defTabSz="1828800">
              <a:lnSpc>
                <a:spcPct val="90000"/>
              </a:lnSpc>
              <a:spcBef>
                <a:spcPts val="0"/>
              </a:spcBef>
              <a:defRPr sz="12000">
                <a:solidFill>
                  <a:srgbClr val="000000"/>
                </a:solidFill>
                <a:latin typeface="Calibri Light"/>
                <a:ea typeface="Calibri Light"/>
                <a:cs typeface="Calibri Light"/>
                <a:sym typeface="Calibri Light"/>
              </a:defRPr>
            </a:lvl1pPr>
          </a:lstStyle>
          <a:p>
            <a:pPr/>
            <a:r>
              <a:t>Texto do Título</a:t>
            </a:r>
          </a:p>
        </p:txBody>
      </p:sp>
      <p:sp>
        <p:nvSpPr>
          <p:cNvPr id="19" name="Nível de Corpo Um…"/>
          <p:cNvSpPr txBox="1"/>
          <p:nvPr>
            <p:ph type="body" sz="quarter" idx="1"/>
          </p:nvPr>
        </p:nvSpPr>
        <p:spPr>
          <a:xfrm>
            <a:off x="3048000" y="7204075"/>
            <a:ext cx="18288000" cy="3311525"/>
          </a:xfrm>
          <a:prstGeom prst="rect">
            <a:avLst/>
          </a:prstGeom>
        </p:spPr>
        <p:txBody>
          <a:bodyPr lIns="91439" tIns="91439" rIns="91439" bIns="91439">
            <a:normAutofit fontScale="100000" lnSpcReduction="0"/>
          </a:bodyPr>
          <a:lstStyle>
            <a:lvl1pPr defTabSz="1828800">
              <a:lnSpc>
                <a:spcPct val="90000"/>
              </a:lnSpc>
              <a:spcBef>
                <a:spcPts val="2000"/>
              </a:spcBef>
              <a:defRPr sz="4800">
                <a:solidFill>
                  <a:srgbClr val="000000"/>
                </a:solidFill>
                <a:latin typeface="Calibri"/>
                <a:ea typeface="Calibri"/>
                <a:cs typeface="Calibri"/>
                <a:sym typeface="Calibri"/>
              </a:defRPr>
            </a:lvl1pPr>
            <a:lvl2pPr indent="457200" defTabSz="1828800">
              <a:lnSpc>
                <a:spcPct val="90000"/>
              </a:lnSpc>
              <a:spcBef>
                <a:spcPts val="2000"/>
              </a:spcBef>
              <a:defRPr sz="4800">
                <a:solidFill>
                  <a:srgbClr val="000000"/>
                </a:solidFill>
                <a:latin typeface="Calibri"/>
                <a:ea typeface="Calibri"/>
                <a:cs typeface="Calibri"/>
                <a:sym typeface="Calibri"/>
              </a:defRPr>
            </a:lvl2pPr>
            <a:lvl3pPr indent="914400" defTabSz="1828800">
              <a:lnSpc>
                <a:spcPct val="90000"/>
              </a:lnSpc>
              <a:spcBef>
                <a:spcPts val="2000"/>
              </a:spcBef>
              <a:defRPr sz="4800">
                <a:solidFill>
                  <a:srgbClr val="000000"/>
                </a:solidFill>
                <a:latin typeface="Calibri"/>
                <a:ea typeface="Calibri"/>
                <a:cs typeface="Calibri"/>
                <a:sym typeface="Calibri"/>
              </a:defRPr>
            </a:lvl3pPr>
            <a:lvl4pPr indent="1371600" defTabSz="1828800">
              <a:lnSpc>
                <a:spcPct val="90000"/>
              </a:lnSpc>
              <a:spcBef>
                <a:spcPts val="2000"/>
              </a:spcBef>
              <a:defRPr sz="4800">
                <a:solidFill>
                  <a:srgbClr val="000000"/>
                </a:solidFill>
                <a:latin typeface="Calibri"/>
                <a:ea typeface="Calibri"/>
                <a:cs typeface="Calibri"/>
                <a:sym typeface="Calibri"/>
              </a:defRPr>
            </a:lvl4pPr>
            <a:lvl5pPr indent="1828800" defTabSz="1828800">
              <a:lnSpc>
                <a:spcPct val="90000"/>
              </a:lnSpc>
              <a:spcBef>
                <a:spcPts val="2000"/>
              </a:spcBef>
              <a:defRPr sz="4800">
                <a:solidFill>
                  <a:srgbClr val="000000"/>
                </a:solidFill>
                <a:latin typeface="Calibri"/>
                <a:ea typeface="Calibri"/>
                <a:cs typeface="Calibri"/>
                <a:sym typeface="Calibri"/>
              </a:defRPr>
            </a:lvl5pPr>
          </a:lstStyle>
          <a:p>
            <a:pPr/>
            <a:r>
              <a:t>Nível de Corpo Um</a:t>
            </a:r>
          </a:p>
          <a:p>
            <a:pPr lvl="1"/>
            <a:r>
              <a:t>Nível de Corpo Dois</a:t>
            </a:r>
          </a:p>
          <a:p>
            <a:pPr lvl="2"/>
            <a:r>
              <a:t>Nível de Corpo Três</a:t>
            </a:r>
          </a:p>
          <a:p>
            <a:pPr lvl="3"/>
            <a:r>
              <a:t>Nível de Corpo Quatro</a:t>
            </a:r>
          </a:p>
          <a:p>
            <a:pPr lvl="4"/>
            <a:r>
              <a:t>Nível de Corpo Cinco</a:t>
            </a:r>
          </a:p>
        </p:txBody>
      </p:sp>
      <p:sp>
        <p:nvSpPr>
          <p:cNvPr id="20" name="Número do Slide"/>
          <p:cNvSpPr txBox="1"/>
          <p:nvPr>
            <p:ph type="sldNum" sz="quarter" idx="2"/>
          </p:nvPr>
        </p:nvSpPr>
        <p:spPr>
          <a:xfrm>
            <a:off x="22203052" y="12835870"/>
            <a:ext cx="504548" cy="483910"/>
          </a:xfrm>
          <a:prstGeom prst="rect">
            <a:avLst/>
          </a:prstGeom>
        </p:spPr>
        <p:txBody>
          <a:bodyPr lIns="91439" tIns="91439" rIns="91439" bIns="91439" anchor="ctr"/>
          <a:lstStyle>
            <a:lvl1pPr algn="r" defTabSz="1828800">
              <a:defRPr>
                <a:solidFill>
                  <a:srgbClr val="888888"/>
                </a:solid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o do Título"/>
          <p:cNvSpPr txBox="1"/>
          <p:nvPr>
            <p:ph type="title"/>
          </p:nvPr>
        </p:nvSpPr>
        <p:spPr>
          <a:xfrm>
            <a:off x="4833937" y="2303859"/>
            <a:ext cx="14716126" cy="464343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b"/>
          <a:lstStyle/>
          <a:p>
            <a:pPr/>
            <a:r>
              <a:t>Texto do Título</a:t>
            </a:r>
          </a:p>
        </p:txBody>
      </p:sp>
      <p:sp>
        <p:nvSpPr>
          <p:cNvPr id="3" name="Nível de Corpo Um…"/>
          <p:cNvSpPr txBox="1"/>
          <p:nvPr>
            <p:ph type="body" idx="1"/>
          </p:nvPr>
        </p:nvSpPr>
        <p:spPr>
          <a:xfrm>
            <a:off x="4833937" y="7072312"/>
            <a:ext cx="14716126" cy="158948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r>
              <a:t>Nível de Corpo Um</a:t>
            </a:r>
          </a:p>
          <a:p>
            <a:pPr lvl="1"/>
            <a:r>
              <a:t>Nível de Corpo Dois</a:t>
            </a:r>
          </a:p>
          <a:p>
            <a:pPr lvl="2"/>
            <a:r>
              <a:t>Nível de Corpo Três</a:t>
            </a:r>
          </a:p>
          <a:p>
            <a:pPr lvl="3"/>
            <a:r>
              <a:t>Nível de Corpo Quatro</a:t>
            </a:r>
          </a:p>
          <a:p>
            <a:pPr lvl="4"/>
            <a:r>
              <a:t>Nível de Corpo Cinco</a:t>
            </a:r>
          </a:p>
        </p:txBody>
      </p:sp>
      <p:sp>
        <p:nvSpPr>
          <p:cNvPr id="4" name="Número do Slide"/>
          <p:cNvSpPr txBox="1"/>
          <p:nvPr>
            <p:ph type="sldNum" sz="quarter" idx="2"/>
          </p:nvPr>
        </p:nvSpPr>
        <p:spPr>
          <a:xfrm>
            <a:off x="11952882" y="13019484"/>
            <a:ext cx="460376" cy="498476"/>
          </a:xfrm>
          <a:prstGeom prst="rect">
            <a:avLst/>
          </a:prstGeom>
          <a:ln w="12700">
            <a:miter lim="400000"/>
          </a:ln>
        </p:spPr>
        <p:txBody>
          <a:bodyPr wrap="none" lIns="71437" tIns="71437" rIns="71437" bIns="71437">
            <a:spAutoFit/>
          </a:bodyPr>
          <a:lstStyle>
            <a:lvl1pPr defTabSz="821531">
              <a:lnSpc>
                <a:spcPct val="100000"/>
              </a:lnSpc>
              <a:spcBef>
                <a:spcPts val="0"/>
              </a:spcBef>
              <a:defRPr sz="2400">
                <a:solidFill>
                  <a:srgbClr val="000000"/>
                </a:solidFill>
                <a:latin typeface="Gill Sans"/>
                <a:ea typeface="Gill Sans"/>
                <a:cs typeface="Gill Sans"/>
                <a:sym typeface="Gill Sans"/>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Lst>
  <p:transition xmlns:p14="http://schemas.microsoft.com/office/powerpoint/2010/main" spd="med" advClick="1"/>
  <p:txStyles>
    <p:titleStyle>
      <a:lvl1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1pPr>
      <a:lvl2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2pPr>
      <a:lvl3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3pPr>
      <a:lvl4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4pPr>
      <a:lvl5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5pPr>
      <a:lvl6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6pPr>
      <a:lvl7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7pPr>
      <a:lvl8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8pPr>
      <a:lvl9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9pPr>
    </p:titleStyle>
    <p:bodyStyle>
      <a:lvl1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1pPr>
      <a:lvl2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2pPr>
      <a:lvl3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3pPr>
      <a:lvl4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4pPr>
      <a:lvl5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5pPr>
      <a:lvl6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6pPr>
      <a:lvl7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7pPr>
      <a:lvl8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8pPr>
      <a:lvl9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1pPr>
      <a:lvl2pPr marL="0" marR="0" indent="2286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2pPr>
      <a:lvl3pPr marL="0" marR="0" indent="4572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3pPr>
      <a:lvl4pPr marL="0" marR="0" indent="6858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4pPr>
      <a:lvl5pPr marL="0" marR="0" indent="9144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5pPr>
      <a:lvl6pPr marL="0" marR="0" indent="11430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6pPr>
      <a:lvl7pPr marL="0" marR="0" indent="13716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7pPr>
      <a:lvl8pPr marL="0" marR="0" indent="16002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8pPr>
      <a:lvl9pPr marL="0" marR="0" indent="18288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tile tx="0" ty="0" sx="100000" sy="100000" flip="none" algn="tl"/>
        </a:blipFill>
      </p:bgPr>
    </p:bg>
    <p:spTree>
      <p:nvGrpSpPr>
        <p:cNvPr id="1" name=""/>
        <p:cNvGrpSpPr/>
        <p:nvPr/>
      </p:nvGrpSpPr>
      <p:grpSpPr>
        <a:xfrm>
          <a:off x="0" y="0"/>
          <a:ext cx="0" cy="0"/>
          <a:chOff x="0" y="0"/>
          <a:chExt cx="0" cy="0"/>
        </a:xfrm>
      </p:grpSpPr>
      <p:pic>
        <p:nvPicPr>
          <p:cNvPr id="29" name="estudo00.jpg" descr="estudo00.jpg"/>
          <p:cNvPicPr>
            <a:picLocks noChangeAspect="1"/>
          </p:cNvPicPr>
          <p:nvPr/>
        </p:nvPicPr>
        <p:blipFill>
          <a:blip r:embed="rId3">
            <a:extLst/>
          </a:blip>
          <a:stretch>
            <a:fillRect/>
          </a:stretch>
        </p:blipFill>
        <p:spPr>
          <a:xfrm>
            <a:off x="0" y="0"/>
            <a:ext cx="24384000" cy="13716000"/>
          </a:xfrm>
          <a:prstGeom prst="rect">
            <a:avLst/>
          </a:prstGeom>
          <a:ln w="12700">
            <a:miter lim="400000"/>
          </a:ln>
        </p:spPr>
      </p:pic>
      <p:pic>
        <p:nvPicPr>
          <p:cNvPr id="30" name="01ppt.jpg" descr="01ppt.jpg"/>
          <p:cNvPicPr>
            <a:picLocks noChangeAspect="1"/>
          </p:cNvPicPr>
          <p:nvPr/>
        </p:nvPicPr>
        <p:blipFill>
          <a:blip r:embed="rId4">
            <a:extLst/>
          </a:blip>
          <a:stretch>
            <a:fillRect/>
          </a:stretch>
        </p:blipFill>
        <p:spPr>
          <a:xfrm>
            <a:off x="0" y="0"/>
            <a:ext cx="24384000" cy="13716000"/>
          </a:xfrm>
          <a:prstGeom prst="rect">
            <a:avLst/>
          </a:prstGeom>
          <a:ln w="12700">
            <a:miter lim="400000"/>
          </a:ln>
        </p:spPr>
      </p:pic>
      <p:pic>
        <p:nvPicPr>
          <p:cNvPr id="31" name="02PPT.jpg" descr="02PPT.jpg"/>
          <p:cNvPicPr>
            <a:picLocks noChangeAspect="1"/>
          </p:cNvPicPr>
          <p:nvPr/>
        </p:nvPicPr>
        <p:blipFill>
          <a:blip r:embed="rId5">
            <a:extLst/>
          </a:blip>
          <a:stretch>
            <a:fillRect/>
          </a:stretch>
        </p:blipFill>
        <p:spPr>
          <a:xfrm>
            <a:off x="0" y="0"/>
            <a:ext cx="24384000" cy="13716000"/>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49" name="Como você descreveria a visão que esse homem tem de Deus?"/>
          <p:cNvSpPr txBox="1"/>
          <p:nvPr/>
        </p:nvSpPr>
        <p:spPr>
          <a:xfrm>
            <a:off x="1607050" y="3781809"/>
            <a:ext cx="21169901" cy="615238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Como você descreveria a visão que esse homem tem de Deus?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51" name="Como você descreveria a visão que esse homem tem de si mesmo?"/>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Como você descreveria a visão que esse homem tem de si mesmo?</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53" name="FINGIMENTO E DESEMPENHO"/>
          <p:cNvSpPr txBox="1"/>
          <p:nvPr/>
        </p:nvSpPr>
        <p:spPr>
          <a:xfrm>
            <a:off x="1086544" y="4716975"/>
            <a:ext cx="22210912" cy="428205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b="1" cap="all" sz="15000">
                <a:latin typeface="Helvetica Neue"/>
                <a:ea typeface="Helvetica Neue"/>
                <a:cs typeface="Helvetica Neue"/>
                <a:sym typeface="Helvetica Neue"/>
              </a:defRPr>
            </a:lvl1pPr>
          </a:lstStyle>
          <a:p>
            <a:pPr/>
            <a:r>
              <a:t>FINGIMENTO E DESEMPENHO</a:t>
            </a:r>
          </a:p>
        </p:txBody>
      </p:sp>
      <p:sp>
        <p:nvSpPr>
          <p:cNvPr id="54" name="[ARTIGO]"/>
          <p:cNvSpPr txBox="1"/>
          <p:nvPr/>
        </p:nvSpPr>
        <p:spPr>
          <a:xfrm>
            <a:off x="10400474" y="1196914"/>
            <a:ext cx="3583052" cy="1060572"/>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defRPr b="1" sz="6000">
                <a:latin typeface="Helvetica Neue"/>
                <a:ea typeface="Helvetica Neue"/>
                <a:cs typeface="Helvetica Neue"/>
                <a:sym typeface="Helvetica Neue"/>
              </a:defRPr>
            </a:lvl1pPr>
          </a:lstStyle>
          <a:p>
            <a:pPr/>
            <a:r>
              <a:t>[ARTIGO]</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56" name="Na lição passada, vimos um modelo que ilustra o que significa viver na luz do evangelho. Nesta lição, queremos examinar mais de perto as maneiras pelas quais minimizamos o evangelho e reduzimos seu impacto em nossa vida."/>
          <p:cNvSpPr txBox="1"/>
          <p:nvPr/>
        </p:nvSpPr>
        <p:spPr>
          <a:xfrm>
            <a:off x="749022" y="3942692"/>
            <a:ext cx="22885956" cy="5830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Na lição passada, vimos um modelo que ilustra o que significa viver na luz do evangelho. Nesta lição, queremos examinar mais de perto as maneiras pelas quais minimizamos o evangelho e reduzimos seu impacto em nossa vida.</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58" name="Podemos observar que a linha de cima do gráfico abaixo é descrita com as palavras &quot;Percepção crescente da santidade de Deus&quot;. Como dissemos na lição anterior, não significa que a santidade de Deus em si aumenta, pois Deus é imutável em seu caráter. Ele s"/>
          <p:cNvSpPr txBox="1"/>
          <p:nvPr/>
        </p:nvSpPr>
        <p:spPr>
          <a:xfrm>
            <a:off x="749022" y="2799692"/>
            <a:ext cx="22885956" cy="8116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Podemos observar que a linha de cima do gráfico abaixo é descrita com as palavras "Percepção crescente da santidade de Deus". Como dissemos na lição anterior, não significa que a santidade de Deus em si aumenta, pois Deus é imutável em seu caráter. Ele sempre foi e sempre será infinitamente santo.</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60" name="Mais propriamente, essa linha mostra que, quando o evangelho atua em nossa vida da forma correta, nossa percepção do caráter santo de Deus é que está em constante crescimento. Percebemos o peso das gloriosas perfeições de Deus de maneira mais plena e pro"/>
          <p:cNvSpPr txBox="1"/>
          <p:nvPr/>
        </p:nvSpPr>
        <p:spPr>
          <a:xfrm>
            <a:off x="749022" y="3371192"/>
            <a:ext cx="22885956" cy="6973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Mais propriamente, essa linha mostra que, quando o evangelho atua em nossa vida da forma correta, nossa percepção do caráter santo de Deus é que está em constante crescimento. Percebemos o peso das gloriosas perfeições de Deus de maneira mais plena e profunda.</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62" name="Da mesma forma, a linha de baixo do gráfico mostra que, quando o evangelho está atuando corretamente em nossa vida, a percepção da nossa própria pecaminosidade cresce de forma constante. Isso não significa que nos tornamos mais pecaminosos."/>
          <p:cNvSpPr txBox="1"/>
          <p:nvPr/>
        </p:nvSpPr>
        <p:spPr>
          <a:xfrm>
            <a:off x="749022" y="3371192"/>
            <a:ext cx="22885956" cy="6973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Da mesma forma, a linha de baixo do gráfico mostra que, quando o evangelho está atuando corretamente em nossa vida, a percepção da nossa própria pecaminosidade cresce de forma constante. Isso não significa que nos tornamos mais pecaminosos.</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64" name="(Na verdade, se estamos crescendo em Cristo, começaremos a experimentar a vitória sobre o pecado.) Mas percebemos cada vez mais no nosso caráter e comportamento &quot;quão profunda é a toca do coelho&quot;; reconhecemos que somos bem mais pecaminosos do que imagin"/>
          <p:cNvSpPr txBox="1"/>
          <p:nvPr/>
        </p:nvSpPr>
        <p:spPr>
          <a:xfrm>
            <a:off x="749022" y="3371192"/>
            <a:ext cx="22885956" cy="6973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(Na verdade, se estamos crescendo em Cristo, começaremos a experimentar a vitória sobre o pecado.) Mas percebemos cada vez mais no nosso caráter e comportamento "quão profunda é a toca do coelho"; reconhecemos que somos bem mais pecaminosos do que imaginávamos.</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 name="Triângulo Retângulo 20"/>
          <p:cNvSpPr/>
          <p:nvPr/>
        </p:nvSpPr>
        <p:spPr>
          <a:xfrm rot="10800000">
            <a:off x="12875168" y="7800717"/>
            <a:ext cx="7531419" cy="31130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chemeClr val="accent5">
              <a:hueOff val="-444211"/>
              <a:satOff val="-14915"/>
              <a:lumOff val="22857"/>
            </a:schemeClr>
          </a:solidFill>
          <a:ln w="12700">
            <a:miter lim="400000"/>
          </a:ln>
        </p:spPr>
        <p:txBody>
          <a:bodyPr tIns="91439" bIns="91439" anchor="ctr"/>
          <a:lstStyle/>
          <a:p>
            <a:pPr defTabSz="1828800">
              <a:lnSpc>
                <a:spcPct val="100000"/>
              </a:lnSpc>
              <a:spcBef>
                <a:spcPts val="0"/>
              </a:spcBef>
              <a:defRPr sz="3600">
                <a:solidFill>
                  <a:srgbClr val="FFFFFF"/>
                </a:solidFill>
                <a:latin typeface="Calibri"/>
                <a:ea typeface="Calibri"/>
                <a:cs typeface="Calibri"/>
                <a:sym typeface="Calibri"/>
              </a:defRPr>
            </a:pPr>
          </a:p>
        </p:txBody>
      </p:sp>
      <p:sp>
        <p:nvSpPr>
          <p:cNvPr id="67" name="Triângulo Retângulo 3"/>
          <p:cNvSpPr/>
          <p:nvPr/>
        </p:nvSpPr>
        <p:spPr>
          <a:xfrm flipH="1">
            <a:off x="12875168" y="2779474"/>
            <a:ext cx="7531419" cy="31130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chemeClr val="accent5">
              <a:hueOff val="-444211"/>
              <a:satOff val="-14915"/>
              <a:lumOff val="22857"/>
            </a:schemeClr>
          </a:solidFill>
          <a:ln w="12700">
            <a:miter lim="400000"/>
          </a:ln>
        </p:spPr>
        <p:txBody>
          <a:bodyPr tIns="91439" bIns="91439" anchor="ctr"/>
          <a:lstStyle/>
          <a:p>
            <a:pPr defTabSz="1828800">
              <a:lnSpc>
                <a:spcPct val="100000"/>
              </a:lnSpc>
              <a:spcBef>
                <a:spcPts val="0"/>
              </a:spcBef>
              <a:defRPr sz="3600">
                <a:solidFill>
                  <a:srgbClr val="FFFFFF"/>
                </a:solidFill>
                <a:latin typeface="Calibri"/>
                <a:ea typeface="Calibri"/>
                <a:cs typeface="Calibri"/>
                <a:sym typeface="Calibri"/>
              </a:defRPr>
            </a:pPr>
          </a:p>
        </p:txBody>
      </p:sp>
      <p:pic>
        <p:nvPicPr>
          <p:cNvPr id="68" name="Imagem 5" descr="Imagem 5"/>
          <p:cNvPicPr>
            <a:picLocks noChangeAspect="1"/>
          </p:cNvPicPr>
          <p:nvPr/>
        </p:nvPicPr>
        <p:blipFill>
          <a:blip r:embed="rId2">
            <a:extLst/>
          </a:blip>
          <a:stretch>
            <a:fillRect/>
          </a:stretch>
        </p:blipFill>
        <p:spPr>
          <a:xfrm>
            <a:off x="11838137" y="6063786"/>
            <a:ext cx="1580907" cy="1580907"/>
          </a:xfrm>
          <a:prstGeom prst="rect">
            <a:avLst/>
          </a:prstGeom>
          <a:ln w="12700">
            <a:miter lim="400000"/>
          </a:ln>
        </p:spPr>
      </p:pic>
      <p:sp>
        <p:nvSpPr>
          <p:cNvPr id="69" name="Conector de Seta Reta 6"/>
          <p:cNvSpPr/>
          <p:nvPr/>
        </p:nvSpPr>
        <p:spPr>
          <a:xfrm flipV="1">
            <a:off x="10583396" y="2779473"/>
            <a:ext cx="9917888" cy="4078497"/>
          </a:xfrm>
          <a:prstGeom prst="line">
            <a:avLst/>
          </a:prstGeom>
          <a:ln w="50800">
            <a:solidFill>
              <a:srgbClr val="000000"/>
            </a:solidFill>
            <a:miter/>
            <a:tailEnd type="triangle"/>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0" name="Conector de Seta Reta 7"/>
          <p:cNvSpPr/>
          <p:nvPr/>
        </p:nvSpPr>
        <p:spPr>
          <a:xfrm>
            <a:off x="10583396" y="6857968"/>
            <a:ext cx="9917888" cy="4101900"/>
          </a:xfrm>
          <a:prstGeom prst="line">
            <a:avLst/>
          </a:prstGeom>
          <a:ln w="50800">
            <a:solidFill>
              <a:srgbClr val="000000"/>
            </a:solidFill>
            <a:miter/>
            <a:tailEnd type="triangle"/>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1" name="Conector reto 19"/>
          <p:cNvSpPr/>
          <p:nvPr/>
        </p:nvSpPr>
        <p:spPr>
          <a:xfrm flipH="1" flipV="1">
            <a:off x="-489099" y="6857999"/>
            <a:ext cx="11072495" cy="1"/>
          </a:xfrm>
          <a:prstGeom prst="line">
            <a:avLst/>
          </a:prstGeom>
          <a:ln w="50800">
            <a:solidFill>
              <a:srgbClr val="000000"/>
            </a:solidFill>
            <a:miter/>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2" name="Conector reto 25"/>
          <p:cNvSpPr/>
          <p:nvPr/>
        </p:nvSpPr>
        <p:spPr>
          <a:xfrm flipH="1" flipV="1">
            <a:off x="9224041" y="3753837"/>
            <a:ext cx="1391269" cy="3104115"/>
          </a:xfrm>
          <a:prstGeom prst="line">
            <a:avLst/>
          </a:prstGeom>
          <a:ln w="12700">
            <a:solidFill>
              <a:srgbClr val="4472C4"/>
            </a:solidFill>
            <a:prstDash val="sysDash"/>
            <a:miter/>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3" name="CaixaDeTexto 29"/>
          <p:cNvSpPr txBox="1"/>
          <p:nvPr/>
        </p:nvSpPr>
        <p:spPr>
          <a:xfrm>
            <a:off x="7751376" y="3017314"/>
            <a:ext cx="2945333" cy="640775"/>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lnSpc>
                <a:spcPct val="100000"/>
              </a:lnSpc>
              <a:spcBef>
                <a:spcPts val="0"/>
              </a:spcBef>
              <a:defRPr sz="3600">
                <a:solidFill>
                  <a:srgbClr val="4472C4"/>
                </a:solidFill>
                <a:latin typeface="Calibri"/>
                <a:ea typeface="Calibri"/>
                <a:cs typeface="Calibri"/>
                <a:sym typeface="Calibri"/>
              </a:defRPr>
            </a:lvl1pPr>
          </a:lstStyle>
          <a:p>
            <a:pPr/>
            <a:r>
              <a:t>conversão</a:t>
            </a:r>
          </a:p>
        </p:txBody>
      </p:sp>
      <p:sp>
        <p:nvSpPr>
          <p:cNvPr id="74" name="CaixaDeTexto 30"/>
          <p:cNvSpPr txBox="1"/>
          <p:nvPr/>
        </p:nvSpPr>
        <p:spPr>
          <a:xfrm>
            <a:off x="2299136" y="6857951"/>
            <a:ext cx="6410427" cy="640776"/>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lnSpc>
                <a:spcPct val="100000"/>
              </a:lnSpc>
              <a:spcBef>
                <a:spcPts val="0"/>
              </a:spcBef>
              <a:defRPr sz="3600">
                <a:solidFill>
                  <a:srgbClr val="000000"/>
                </a:solidFill>
                <a:latin typeface="Calibri"/>
                <a:ea typeface="Calibri"/>
                <a:cs typeface="Calibri"/>
                <a:sym typeface="Calibri"/>
              </a:defRPr>
            </a:lvl1pPr>
          </a:lstStyle>
          <a:p>
            <a:pPr/>
            <a:r>
              <a:t> &gt;&gt;&gt;       Linha do tempo       &gt;&gt;&gt; </a:t>
            </a:r>
          </a:p>
        </p:txBody>
      </p:sp>
      <p:pic>
        <p:nvPicPr>
          <p:cNvPr id="75" name="Imagem 14" descr="Imagem 14"/>
          <p:cNvPicPr>
            <a:picLocks noChangeAspect="1"/>
          </p:cNvPicPr>
          <p:nvPr/>
        </p:nvPicPr>
        <p:blipFill>
          <a:blip r:embed="rId2">
            <a:extLst/>
          </a:blip>
          <a:stretch>
            <a:fillRect/>
          </a:stretch>
        </p:blipFill>
        <p:spPr>
          <a:xfrm>
            <a:off x="13402242" y="6078861"/>
            <a:ext cx="1580907" cy="1580907"/>
          </a:xfrm>
          <a:prstGeom prst="rect">
            <a:avLst/>
          </a:prstGeom>
          <a:ln w="12700">
            <a:miter lim="400000"/>
          </a:ln>
        </p:spPr>
      </p:pic>
      <p:pic>
        <p:nvPicPr>
          <p:cNvPr id="76" name="Imagem 15" descr="Imagem 15"/>
          <p:cNvPicPr>
            <a:picLocks noChangeAspect="1"/>
          </p:cNvPicPr>
          <p:nvPr/>
        </p:nvPicPr>
        <p:blipFill>
          <a:blip r:embed="rId2">
            <a:extLst/>
          </a:blip>
          <a:stretch>
            <a:fillRect/>
          </a:stretch>
        </p:blipFill>
        <p:spPr>
          <a:xfrm>
            <a:off x="14983147" y="6056165"/>
            <a:ext cx="1580907" cy="1580908"/>
          </a:xfrm>
          <a:prstGeom prst="rect">
            <a:avLst/>
          </a:prstGeom>
          <a:ln w="12700">
            <a:miter lim="400000"/>
          </a:ln>
        </p:spPr>
      </p:pic>
      <p:pic>
        <p:nvPicPr>
          <p:cNvPr id="77" name="Imagem 16" descr="Imagem 16"/>
          <p:cNvPicPr>
            <a:picLocks noChangeAspect="1"/>
          </p:cNvPicPr>
          <p:nvPr/>
        </p:nvPicPr>
        <p:blipFill>
          <a:blip r:embed="rId2">
            <a:extLst/>
          </a:blip>
          <a:stretch>
            <a:fillRect/>
          </a:stretch>
        </p:blipFill>
        <p:spPr>
          <a:xfrm>
            <a:off x="16547251" y="6071241"/>
            <a:ext cx="1580908" cy="1580907"/>
          </a:xfrm>
          <a:prstGeom prst="rect">
            <a:avLst/>
          </a:prstGeom>
          <a:ln w="12700">
            <a:miter lim="400000"/>
          </a:ln>
        </p:spPr>
      </p:pic>
      <p:pic>
        <p:nvPicPr>
          <p:cNvPr id="78" name="Imagem 17" descr="Imagem 17"/>
          <p:cNvPicPr>
            <a:picLocks noChangeAspect="1"/>
          </p:cNvPicPr>
          <p:nvPr/>
        </p:nvPicPr>
        <p:blipFill>
          <a:blip r:embed="rId2">
            <a:extLst/>
          </a:blip>
          <a:stretch>
            <a:fillRect/>
          </a:stretch>
        </p:blipFill>
        <p:spPr>
          <a:xfrm>
            <a:off x="18128157" y="6067547"/>
            <a:ext cx="1580907" cy="1580907"/>
          </a:xfrm>
          <a:prstGeom prst="rect">
            <a:avLst/>
          </a:prstGeom>
          <a:ln w="12700">
            <a:miter lim="400000"/>
          </a:ln>
        </p:spPr>
      </p:pic>
      <p:sp>
        <p:nvSpPr>
          <p:cNvPr id="79" name="CaixaDeTexto 22"/>
          <p:cNvSpPr txBox="1"/>
          <p:nvPr/>
        </p:nvSpPr>
        <p:spPr>
          <a:xfrm rot="20272980">
            <a:off x="12393348" y="3854673"/>
            <a:ext cx="6410427" cy="640776"/>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lnSpc>
                <a:spcPct val="100000"/>
              </a:lnSpc>
              <a:spcBef>
                <a:spcPts val="0"/>
              </a:spcBef>
              <a:defRPr sz="3600">
                <a:solidFill>
                  <a:srgbClr val="000000"/>
                </a:solidFill>
                <a:latin typeface="Calibri"/>
                <a:ea typeface="Calibri"/>
                <a:cs typeface="Calibri"/>
                <a:sym typeface="Calibri"/>
              </a:defRPr>
            </a:lvl1pPr>
          </a:lstStyle>
          <a:p>
            <a:pPr/>
            <a:r>
              <a:t>Percepção da santidade de Deus</a:t>
            </a:r>
          </a:p>
        </p:txBody>
      </p:sp>
      <p:sp>
        <p:nvSpPr>
          <p:cNvPr id="80" name="CaixaDeTexto 24"/>
          <p:cNvSpPr txBox="1"/>
          <p:nvPr/>
        </p:nvSpPr>
        <p:spPr>
          <a:xfrm rot="1344985">
            <a:off x="12380884" y="9296432"/>
            <a:ext cx="7116253" cy="640775"/>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lnSpc>
                <a:spcPct val="100000"/>
              </a:lnSpc>
              <a:spcBef>
                <a:spcPts val="0"/>
              </a:spcBef>
              <a:defRPr sz="3600">
                <a:solidFill>
                  <a:srgbClr val="000000"/>
                </a:solidFill>
                <a:latin typeface="Calibri"/>
                <a:ea typeface="Calibri"/>
                <a:cs typeface="Calibri"/>
                <a:sym typeface="Calibri"/>
              </a:defRPr>
            </a:lvl1pPr>
          </a:lstStyle>
          <a:p>
            <a:pPr/>
            <a:r>
              <a:t>Percepção da minha pecaminosidade</a:t>
            </a:r>
          </a:p>
        </p:txBody>
      </p:sp>
      <p:sp>
        <p:nvSpPr>
          <p:cNvPr id="81" name="ENCOLHENDO A CRUZ"/>
          <p:cNvSpPr txBox="1"/>
          <p:nvPr/>
        </p:nvSpPr>
        <p:spPr>
          <a:xfrm>
            <a:off x="757961" y="11052026"/>
            <a:ext cx="13577469" cy="1568748"/>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lgn="l">
              <a:defRPr b="1" sz="9400">
                <a:latin typeface="Helvetica Neue"/>
                <a:ea typeface="Helvetica Neue"/>
                <a:cs typeface="Helvetica Neue"/>
                <a:sym typeface="Helvetica Neue"/>
              </a:defRPr>
            </a:lvl1pPr>
          </a:lstStyle>
          <a:p>
            <a:pPr/>
            <a:r>
              <a:t>ENCOLHENDO A CRUZ</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83" name="À medida que a distância entre essas duas linhas fica maior, a cruz se torna maior em nossa experiência, produzindo um amor mais profundo por Jesus e uma compreensão mais completa de sua bondade. Pelo menos o ideal é esse. Porém, na realidade, por causa "/>
          <p:cNvSpPr txBox="1"/>
          <p:nvPr/>
        </p:nvSpPr>
        <p:spPr>
          <a:xfrm>
            <a:off x="749022" y="1656692"/>
            <a:ext cx="22885956" cy="10402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À medida que a distância entre essas duas linhas fica maior, a cruz se torna maior em nossa experiência, produzindo um amor mais profundo por Jesus e uma compreensão mais completa de sua bondade. Pelo menos o ideal é esse. Porém, na realidade, por causa do pecado que habita em nós, somos propensos a esquecer do evangelho, a nos afastarmos dele como um barco à deriva, desatado do ancoradouro.</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33" name="“Jesus também contou esta parábola para alguns que confiavam em si mesmos, por se considerarem justos, e desprezavam os outros: — Dois homens foram ao templo para orar: um era fariseu e o outro era publicano. O fariseu ficou em pé e orava de si para si m"/>
          <p:cNvSpPr txBox="1"/>
          <p:nvPr/>
        </p:nvSpPr>
        <p:spPr>
          <a:xfrm>
            <a:off x="1923971" y="1138299"/>
            <a:ext cx="20536059" cy="1143940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400">
                <a:latin typeface="Helvetica Neue Medium"/>
                <a:ea typeface="Helvetica Neue Medium"/>
                <a:cs typeface="Helvetica Neue Medium"/>
                <a:sym typeface="Helvetica Neue Medium"/>
              </a:defRPr>
            </a:pPr>
            <a:r>
              <a:t>“Jesus também contou esta parábola para alguns que confiavam em si mesmos, por se considerarem justos, e desprezavam os outros: — Dois homens foram ao templo para orar: um era fariseu e o outro era publicano. O fariseu ficou em pé e orava de si para si mesmo, desta forma: “Ó Deus, graças te dou porque não sou como os demais homens, roubadores, injustos e adúlteros, nem ainda como este publicano.”</a:t>
            </a:r>
          </a:p>
          <a:p>
            <a:pPr>
              <a:defRPr sz="7400">
                <a:latin typeface="Helvetica Neue Medium"/>
                <a:ea typeface="Helvetica Neue Medium"/>
                <a:cs typeface="Helvetica Neue Medium"/>
                <a:sym typeface="Helvetica Neue Medium"/>
              </a:defRPr>
            </a:pPr>
            <a:r>
              <a:t>Lucas 18:9-11 NAA</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85" name="É por isso que a Bíblia nos exorta a não nos afastarmos &quot;da esperança do evangelho&quot; (Cl 1.23) e a deixarmos a palavra de Cristo habitar &quot;ricamente&quot; em nós (Cl 3.16). Quando não estamos ancorados na verdade do evangelho, nosso amor por Jesus e nossa exper"/>
          <p:cNvSpPr txBox="1"/>
          <p:nvPr/>
        </p:nvSpPr>
        <p:spPr>
          <a:xfrm>
            <a:off x="749022" y="2228192"/>
            <a:ext cx="22885956" cy="9259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nSpc>
                <a:spcPct val="100000"/>
              </a:lnSpc>
              <a:defRPr sz="7400">
                <a:latin typeface="Helvetica Neue Medium"/>
                <a:ea typeface="Helvetica Neue Medium"/>
                <a:cs typeface="Helvetica Neue Medium"/>
                <a:sym typeface="Helvetica Neue Medium"/>
              </a:defRPr>
            </a:pPr>
            <a:r>
              <a:t>É por isso que a Bíblia nos exorta a não nos afastarmos "da esperança do evangelho" (Cl 1.23) e a deixarmos a palavra de Cristo habitar "ricamente" em nós (Cl 3.16). Quando não estamos ancorados na verdade do evangelho, nosso amor por Jesus e nossa experiência com sua bondade se tornam muito pequenos. Acabamos "encolhendo a cruz", seja por </a:t>
            </a:r>
            <a:r>
              <a:rPr b="1">
                <a:latin typeface="Helvetica Neue"/>
                <a:ea typeface="Helvetica Neue"/>
                <a:cs typeface="Helvetica Neue"/>
                <a:sym typeface="Helvetica Neue"/>
              </a:rPr>
              <a:t>fingimento</a:t>
            </a:r>
            <a:r>
              <a:t>, seja por </a:t>
            </a:r>
            <a:r>
              <a:rPr b="1">
                <a:latin typeface="Helvetica Neue"/>
                <a:ea typeface="Helvetica Neue"/>
                <a:cs typeface="Helvetica Neue"/>
                <a:sym typeface="Helvetica Neue"/>
              </a:rPr>
              <a:t>desempenho</a:t>
            </a:r>
            <a:r>
              <a:t>.</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87" name="Vamos examinar novamente a linha inferior do gráfico. Crescer na percepção da nossa pecaminosidade não é algo divertido! Significa que temos de admitir para nós mesmos e para os outros que não somos tão bons quanto pensamos. Também temos de confrontar o "/>
          <p:cNvSpPr txBox="1"/>
          <p:nvPr/>
        </p:nvSpPr>
        <p:spPr>
          <a:xfrm>
            <a:off x="749022" y="1656692"/>
            <a:ext cx="22885956" cy="10402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Vamos examinar novamente a linha inferior do gráfico. Crescer na percepção da nossa pecaminosidade não é algo divertido! Significa que temos de admitir para nós mesmos e para os outros que não somos tão bons quanto pensamos. Também temos de confrontar o que Richard Lovelace chama de teia complexa de "atitudes, crenças e comportamentos compulsivos" que o pecado tem criado em nós.</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89" name="Se não estamos descansando na justiça de Jesus, essa crescente percepção do nosso pecado se torna um peso esmagador. Cedemos sob a carga e compensamos fingindo que somos melhores do que realmente somos."/>
          <p:cNvSpPr txBox="1"/>
          <p:nvPr/>
        </p:nvSpPr>
        <p:spPr>
          <a:xfrm>
            <a:off x="749022" y="3942692"/>
            <a:ext cx="22885956" cy="5830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Se não estamos descansando na justiça de Jesus, essa crescente percepção do nosso pecado se torna um peso esmagador. Cedemos sob a carga e compensamos fingindo que somos melhores do que realmente somos.</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91" name="O fingimento pode assumir várias formas: desonestidade (&quot;Eu não sou tão ruim''); comparação (“Eu não sou tão ruim quanto aquelas pessoas&quot;); desculpas (&quot;Mas eu não sou assim”); e falsa retidão (&quot;Olhe quanta coisa boa eu já fiz&quot;) . Por não querer admitir q"/>
          <p:cNvSpPr txBox="1"/>
          <p:nvPr/>
        </p:nvSpPr>
        <p:spPr>
          <a:xfrm>
            <a:off x="749022" y="2799692"/>
            <a:ext cx="22885956" cy="8116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O fingimento pode assumir várias formas: desonestidade ("Eu não sou tão ruim''); comparação (“Eu não sou tão ruim quanto aquelas pessoas"); desculpas ("Mas eu não sou assim”); e falsa retidão ("Olhe quanta coisa boa eu já fiz") . Por não querer admitir quão pecaminosos realmente somos, distorcemos a verdade a nosso favor.</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93" name="Crescer em nossa percepção da santidade de Deus também é um desafio. Significa encarar seus justos mandamentos e as gloriosas perfeições de seu caráter; significa  reconhecer que estamos drasticamente aquém de seus padrões; significa refletir sobre seu s"/>
          <p:cNvSpPr txBox="1"/>
          <p:nvPr/>
        </p:nvSpPr>
        <p:spPr>
          <a:xfrm>
            <a:off x="749022" y="2799692"/>
            <a:ext cx="22885956" cy="8116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Crescer em nossa percepção da santidade de Deus também é um desafio. Significa encarar seus justos mandamentos e as gloriosas perfeições de seu caráter; significa  reconhecer que estamos drasticamente aquém de seus padrões; significa refletir sobre seu santo descontentamento em relação ao pecado. </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95" name="Se não estamos enraizados na verdade de que é apenas por meio de Jesus que Deus nos aceita, tentamos compensar e ganhar sua aprovação pelo nosso desempenho. Levamos a vida em uma esteira, tentando alcançar as expectativas de Deus (ou a nossa visão equivo"/>
          <p:cNvSpPr txBox="1"/>
          <p:nvPr/>
        </p:nvSpPr>
        <p:spPr>
          <a:xfrm>
            <a:off x="749022" y="2799692"/>
            <a:ext cx="22885956" cy="8116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Se não estamos enraizados na verdade de que é apenas por meio de Jesus que Deus nos aceita, tentamos compensar e ganhar sua aprovação pelo nosso desempenho. Levamos a vida em uma esteira, tentando alcançar as expectativas de Deus (ou a nossa visão equivocada delas), para poder ganhar seu favor.</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97" name="É fácil conversar de forma abstrata sobre o fingimento e o desempenho. Mas vamos refletir sobre como essas tendências se manifestam, na prática, em nossa vida."/>
          <p:cNvSpPr txBox="1"/>
          <p:nvPr/>
        </p:nvSpPr>
        <p:spPr>
          <a:xfrm>
            <a:off x="749022" y="4514192"/>
            <a:ext cx="22885956" cy="4687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É fácil conversar de forma abstrata sobre o fingimento e o desempenho. Mas vamos refletir sobre como essas tendências se manifestam, na prática, em nossa vida.</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99" name="Para discernir suas sutis tendências a fingir, pergunte a si mesmo: &quot;Do que dependo para ter um senso de 'credibilidade pessoal' (valor, aceitação, boa reputação)?”. Sua resposta a essa pergunta pode revelar que alguma coisa, e não Jesus, é sua fonte de "/>
          <p:cNvSpPr txBox="1"/>
          <p:nvPr/>
        </p:nvSpPr>
        <p:spPr>
          <a:xfrm>
            <a:off x="749022" y="594060"/>
            <a:ext cx="22885956" cy="1252788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nSpc>
                <a:spcPct val="100000"/>
              </a:lnSpc>
              <a:defRPr sz="7400">
                <a:latin typeface="Helvetica Neue Medium"/>
                <a:ea typeface="Helvetica Neue Medium"/>
                <a:cs typeface="Helvetica Neue Medium"/>
                <a:sym typeface="Helvetica Neue Medium"/>
              </a:defRPr>
            </a:pPr>
            <a:r>
              <a:t>Para discernir suas sutis tendências a fingir, pergunte a si mesmo: "Do que dependo para ter um senso de 'credibilidade pessoal' (valor, aceitação, boa reputação)?”. Sua resposta a essa pergunta pode revelar que alguma coisa, e não Jesus, é sua fonte de justiça. Quando não estamos firmemente enraizados no evangelho, confiamos nessas falsas fontes de justiça para construir nossa reputação e nos dar um senso de dignidade e valor.</a:t>
            </a:r>
          </a:p>
          <a:p>
            <a:pPr>
              <a:lnSpc>
                <a:spcPct val="100000"/>
              </a:lnSpc>
              <a:defRPr sz="7400">
                <a:latin typeface="Helvetica Neue Medium"/>
                <a:ea typeface="Helvetica Neue Medium"/>
                <a:cs typeface="Helvetica Neue Medium"/>
                <a:sym typeface="Helvetica Neue Medium"/>
              </a:defRPr>
            </a:pPr>
            <a:r>
              <a:t>Seguem alguns exemplos:</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01" name="JUSTIÇA BASEADA NAS OBRAS: por ser um trabalhador dedicado, Deus vai me recompensar.…"/>
          <p:cNvSpPr txBox="1"/>
          <p:nvPr/>
        </p:nvSpPr>
        <p:spPr>
          <a:xfrm>
            <a:off x="749022" y="674426"/>
            <a:ext cx="22885956" cy="12367147"/>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gn="l">
              <a:lnSpc>
                <a:spcPct val="100000"/>
              </a:lnSpc>
              <a:defRPr sz="7400">
                <a:latin typeface="Helvetica Neue Medium"/>
                <a:ea typeface="Helvetica Neue Medium"/>
                <a:cs typeface="Helvetica Neue Medium"/>
                <a:sym typeface="Helvetica Neue Medium"/>
              </a:defRPr>
            </a:pPr>
            <a:r>
              <a:t>JUSTIÇA BASEADA NAS OBRAS: por ser um trabalhador dedicado, Deus vai me recompensar.</a:t>
            </a:r>
          </a:p>
          <a:p>
            <a:pPr algn="l">
              <a:lnSpc>
                <a:spcPct val="100000"/>
              </a:lnSpc>
              <a:defRPr sz="7400">
                <a:latin typeface="Helvetica Neue Medium"/>
                <a:ea typeface="Helvetica Neue Medium"/>
                <a:cs typeface="Helvetica Neue Medium"/>
                <a:sym typeface="Helvetica Neue Medium"/>
              </a:defRPr>
            </a:pPr>
            <a:r>
              <a:t>JUSTIÇA BASEADA NA FAMÍLIA: por fazer as coisas direito como pai ou mãe, estou mais em conformidade com Deus do que os pais que não conseguem controlar seus filhos.</a:t>
            </a:r>
          </a:p>
          <a:p>
            <a:pPr algn="l">
              <a:lnSpc>
                <a:spcPct val="100000"/>
              </a:lnSpc>
              <a:defRPr sz="7400">
                <a:latin typeface="Helvetica Neue Medium"/>
                <a:ea typeface="Helvetica Neue Medium"/>
                <a:cs typeface="Helvetica Neue Medium"/>
                <a:sym typeface="Helvetica Neue Medium"/>
              </a:defRPr>
            </a:pPr>
            <a:r>
              <a:t>JUSTIÇA BASEADA NA TEOLOGIA: eu tenho uma boa teologia; Deus me prefere àqueles que têm uma teologia inferior.</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03" name="JUSTIÇA BASEADA NA INTELIGÊNCIA: tenho mais estudo, mais capacidade de falar e mais experiências culturais do que os outros; por isso, obviamente, sou superior.…"/>
          <p:cNvSpPr txBox="1"/>
          <p:nvPr/>
        </p:nvSpPr>
        <p:spPr>
          <a:xfrm>
            <a:off x="749022" y="2308559"/>
            <a:ext cx="22885956" cy="9098881"/>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gn="l">
              <a:lnSpc>
                <a:spcPct val="100000"/>
              </a:lnSpc>
              <a:defRPr sz="7400">
                <a:latin typeface="Helvetica Neue Medium"/>
                <a:ea typeface="Helvetica Neue Medium"/>
                <a:cs typeface="Helvetica Neue Medium"/>
                <a:sym typeface="Helvetica Neue Medium"/>
              </a:defRPr>
            </a:pPr>
            <a:r>
              <a:t>JUSTIÇA BASEADA NA INTELIGÊNCIA: tenho mais estudo, mais capacidade de falar e mais experiências culturais do que os outros; por isso, obviamente, sou superior.</a:t>
            </a:r>
          </a:p>
          <a:p>
            <a:pPr algn="l">
              <a:lnSpc>
                <a:spcPct val="100000"/>
              </a:lnSpc>
              <a:defRPr sz="7400">
                <a:latin typeface="Helvetica Neue Medium"/>
                <a:ea typeface="Helvetica Neue Medium"/>
                <a:cs typeface="Helvetica Neue Medium"/>
                <a:sym typeface="Helvetica Neue Medium"/>
              </a:defRPr>
            </a:pPr>
            <a:r>
              <a:t>JUSTIÇA BASEADA NA AGENDA: sou disciplinado e rigoroso na administração do meu tempo, o que me faz ser mais maduro do que os outros.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35" name="“Jejuo duas vezes por semana e dou o dízimo de tudo o que ganho.” O publicano, estando em pé, longe, nem mesmo ousava levantar os olhos para o céu, mas batia no peito, dizendo: “Ó Deus, tem pena de mim, que sou pecador!” Digo a vocês que este desceu just"/>
          <p:cNvSpPr txBox="1"/>
          <p:nvPr/>
        </p:nvSpPr>
        <p:spPr>
          <a:xfrm>
            <a:off x="1923971" y="1598225"/>
            <a:ext cx="20536059" cy="1051955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400">
                <a:latin typeface="Helvetica Neue Medium"/>
                <a:ea typeface="Helvetica Neue Medium"/>
                <a:cs typeface="Helvetica Neue Medium"/>
                <a:sym typeface="Helvetica Neue Medium"/>
              </a:defRPr>
            </a:pPr>
            <a:r>
              <a:t>“Jejuo duas vezes por semana e dou o dízimo de tudo o que ganho.” O publicano, estando em pé, longe, nem mesmo ousava levantar os olhos para o céu, mas batia no peito, dizendo: “Ó Deus, tem pena de mim, que sou pecador!” Digo a vocês que este desceu justificado para a sua casa, e não aquele. Porque todo o que se exalta será humilhado; mas o que se humilha será exaltado.”</a:t>
            </a:r>
          </a:p>
          <a:p>
            <a:pPr>
              <a:defRPr sz="7400">
                <a:latin typeface="Helvetica Neue Medium"/>
                <a:ea typeface="Helvetica Neue Medium"/>
                <a:cs typeface="Helvetica Neue Medium"/>
                <a:sym typeface="Helvetica Neue Medium"/>
              </a:defRPr>
            </a:pPr>
            <a:r>
              <a:t>Lucas 18:12-14 NAA</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05" name="JUSTIÇA BASEADA NA FLEXIBILIDADE: em um mundo tão ocupado, sou flexível e descontraído. Sempre arranjo tempo para outras pessoas. Quem não faz isso deveria se envergonhar!…"/>
          <p:cNvSpPr txBox="1"/>
          <p:nvPr/>
        </p:nvSpPr>
        <p:spPr>
          <a:xfrm>
            <a:off x="749022" y="2308559"/>
            <a:ext cx="22885956" cy="9098881"/>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gn="l">
              <a:lnSpc>
                <a:spcPct val="100000"/>
              </a:lnSpc>
              <a:defRPr sz="7400">
                <a:latin typeface="Helvetica Neue Medium"/>
                <a:ea typeface="Helvetica Neue Medium"/>
                <a:cs typeface="Helvetica Neue Medium"/>
                <a:sym typeface="Helvetica Neue Medium"/>
              </a:defRPr>
            </a:pPr>
            <a:r>
              <a:t>JUSTIÇA BASEADA NA FLEXIBILIDADE: em um mundo tão ocupado, sou flexível e descontraído. Sempre arranjo tempo para outras pessoas. Quem não faz isso deveria se envergonhar!</a:t>
            </a:r>
          </a:p>
          <a:p>
            <a:pPr algn="l">
              <a:lnSpc>
                <a:spcPct val="100000"/>
              </a:lnSpc>
              <a:defRPr sz="7400">
                <a:latin typeface="Helvetica Neue Medium"/>
                <a:ea typeface="Helvetica Neue Medium"/>
                <a:cs typeface="Helvetica Neue Medium"/>
                <a:sym typeface="Helvetica Neue Medium"/>
              </a:defRPr>
            </a:pPr>
            <a:r>
              <a:t>JUSTIÇA BASEADA NA MISERICÓRDIA: eu me preocupo com os pobres e desfavorecidos como todos deveriam.</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07" name="JUSTIÇA BASEADA NAS REGRAS: não bebo e não fumo, nem namoro com quem faz essas coisas. Muitos crentes de hoje não têm nenhuma preocupação com a santidade.…"/>
          <p:cNvSpPr txBox="1"/>
          <p:nvPr/>
        </p:nvSpPr>
        <p:spPr>
          <a:xfrm>
            <a:off x="749022" y="1737060"/>
            <a:ext cx="22885956" cy="10241881"/>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gn="l">
              <a:lnSpc>
                <a:spcPct val="100000"/>
              </a:lnSpc>
              <a:defRPr sz="7400">
                <a:latin typeface="Helvetica Neue Medium"/>
                <a:ea typeface="Helvetica Neue Medium"/>
                <a:cs typeface="Helvetica Neue Medium"/>
                <a:sym typeface="Helvetica Neue Medium"/>
              </a:defRPr>
            </a:pPr>
            <a:r>
              <a:t>JUSTIÇA BASEADA NAS REGRAS: não bebo e não fumo, nem namoro com quem faz essas coisas. Muitos crentes de hoje não têm nenhuma preocupação com a santidade.</a:t>
            </a:r>
          </a:p>
          <a:p>
            <a:pPr algn="l">
              <a:lnSpc>
                <a:spcPct val="100000"/>
              </a:lnSpc>
              <a:defRPr sz="7400">
                <a:latin typeface="Helvetica Neue Medium"/>
                <a:ea typeface="Helvetica Neue Medium"/>
                <a:cs typeface="Helvetica Neue Medium"/>
                <a:sym typeface="Helvetica Neue Medium"/>
              </a:defRPr>
            </a:pPr>
            <a:r>
              <a:t>JUSTIÇA BASEADA NAS FINANÇAS: administro meu dinheiro com sabedoria e não fico devendo a ninguém. Não sou como aqueles crentes materialistas que perdem o controle dos gastos.</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09" name="JUSTIÇA BASEADA NA POLÍTICA: se você realmente ama a Deus, vai votar no meu candidato.…"/>
          <p:cNvSpPr txBox="1"/>
          <p:nvPr/>
        </p:nvSpPr>
        <p:spPr>
          <a:xfrm>
            <a:off x="749022" y="2880059"/>
            <a:ext cx="22885956" cy="7955881"/>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gn="l">
              <a:lnSpc>
                <a:spcPct val="100000"/>
              </a:lnSpc>
              <a:defRPr sz="7400">
                <a:latin typeface="Helvetica Neue Medium"/>
                <a:ea typeface="Helvetica Neue Medium"/>
                <a:cs typeface="Helvetica Neue Medium"/>
                <a:sym typeface="Helvetica Neue Medium"/>
              </a:defRPr>
            </a:pPr>
            <a:r>
              <a:t>JUSTIÇA BASEADA NA POLÍTICA: se você realmente ama a Deus, vai votar no meu candidato.</a:t>
            </a:r>
          </a:p>
          <a:p>
            <a:pPr algn="l">
              <a:lnSpc>
                <a:spcPct val="100000"/>
              </a:lnSpc>
              <a:defRPr sz="7400">
                <a:latin typeface="Helvetica Neue Medium"/>
                <a:ea typeface="Helvetica Neue Medium"/>
                <a:cs typeface="Helvetica Neue Medium"/>
                <a:sym typeface="Helvetica Neue Medium"/>
              </a:defRPr>
            </a:pPr>
            <a:r>
              <a:t>JUSTIÇA BASEADA NA TOLERÂNCIA: sou uma pessoa compreensiva e respeitosa para com aqueles que não concordam comigo. Aliás, sou muito parecido com Jesus nesse ponto.</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1" name="Esses são apenas alguns exemplos. Talvez você consiga pensar em vários outros; é só pensar em algo que o faça sentir suficientemente bom ou melhor em relação às demais pessoas. Essas fontes de justiça funcional nos desconectam do poder do evangelho. Elas"/>
          <p:cNvSpPr txBox="1"/>
          <p:nvPr/>
        </p:nvSpPr>
        <p:spPr>
          <a:xfrm>
            <a:off x="749022" y="1656692"/>
            <a:ext cx="22885956" cy="10402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Esses são apenas alguns exemplos. Talvez você consiga pensar em vários outros; é só pensar em algo que o faça sentir suficientemente bom ou melhor em relação às demais pessoas. Essas fontes de justiça funcional nos desconectam do poder do evangelho. Elas nos levam a buscar a justiça naquilo que fazemos, em vez de honestamente confrontar a profundidade do nosso pecado e da nossa fraqueza.</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3" name="Além disso, cada uma dessas fontes de justiça também serve como uma forma de julgar e excluir os outros! Nós as usamos para nos engrandecer e para condenar aqueles que não são tão &quot;justos&quot; quanto nós. Em outras palavras, encontrar a justiça nessas coisas"/>
          <p:cNvSpPr txBox="1"/>
          <p:nvPr/>
        </p:nvSpPr>
        <p:spPr>
          <a:xfrm>
            <a:off x="749022" y="2799692"/>
            <a:ext cx="22885956" cy="8116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Além disso, cada uma dessas fontes de justiça também serve como uma forma de julgar e excluir os outros! Nós as usamos para nos engrandecer e para condenar aqueles que não são tão "justos" quanto nós. Em outras palavras, encontrar a justiça nessas coisas nos conduz a pecar mais, e não menos.</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5" name="Agora, para revelar sua tendência de confiar no desempenho, pare um pouquinho e responda a esta pergunta: &quot;Enquanto Deus pensa em mim neste momento, como fica a expressão do rosto dele?”."/>
          <p:cNvSpPr txBox="1"/>
          <p:nvPr/>
        </p:nvSpPr>
        <p:spPr>
          <a:xfrm>
            <a:off x="749022" y="4514192"/>
            <a:ext cx="22885956" cy="4687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Agora, para revelar sua tendência de confiar no desempenho, pare um pouquinho e responda a esta pergunta: "Enquanto Deus pensa em mim neste momento, como fica a expressão do rosto dele?”.</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7" name="Qual retrato de Deus vem à sua mente? Alguém decepcionado? Irado? Indiferente? Será que o seu rosto diz &quot;Está na hora de acordar!&quot; ou &quot;Se você ao menos pudesse fazer um pouco mais por mim&quot;? Se você imaginou Deus de qualquer outro jeito que não seja satis"/>
          <p:cNvSpPr txBox="1"/>
          <p:nvPr/>
        </p:nvSpPr>
        <p:spPr>
          <a:xfrm>
            <a:off x="749022" y="1656692"/>
            <a:ext cx="22885956" cy="10402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Qual retrato de Deus vem à sua mente? Alguém decepcionado? Irado? Indiferente? Será que o seu rosto diz "Está na hora de acordar!" ou "Se você ao menos pudesse fazer um pouco mais por mim"? Se você imaginou Deus de qualquer outro jeito que não seja satisfeito pelo que Jesus fez por você, você caiu em uma mentalidade de desempenho. Afinal, a verdade do evangelho é que, em Cristo, Deus está profundamente satisfeito com você. </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9" name="Aliás, com base na obra de Jesus, Deus o adotou como filho ou filha (Gl 4.7)! No entanto, quando deixamos de enraizar nossa identidade naquilo que Jesus fez por nós, escorregamos para um cristianismo de desempenho. Imaginamos que, se fôssemos &quot;cristãos m"/>
          <p:cNvSpPr txBox="1"/>
          <p:nvPr/>
        </p:nvSpPr>
        <p:spPr>
          <a:xfrm>
            <a:off x="749022" y="1338640"/>
            <a:ext cx="22885956" cy="1103872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100">
                <a:latin typeface="Helvetica Neue Medium"/>
                <a:ea typeface="Helvetica Neue Medium"/>
                <a:cs typeface="Helvetica Neue Medium"/>
                <a:sym typeface="Helvetica Neue Medium"/>
              </a:defRPr>
            </a:lvl1pPr>
          </a:lstStyle>
          <a:p>
            <a:pPr/>
            <a:r>
              <a:t>Aliás, com base na obra de Jesus, Deus o adotou como filho ou filha (Gl 4.7)! No entanto, quando deixamos de enraizar nossa identidade naquilo que Jesus fez por nós, escorregamos para um cristianismo de desempenho. Imaginamos que, se fôssemos "cristãos melhores", Deus nos aprovaria mais plenamente. Viver desse jeito exaure nossa alegria e nosso prazer em seguir a Jesus, levando-nos a atolar em uma obediência obrigatória, sem alegria. O evangelho se torna muito pequeno para nós.</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21" name="O cristianismo do desempenho é realmente uma minimização da santidade de Deus. A ideia de que podemos impressionar Deus com a nossa &quot;vida correta” mostra que temos rebaixado seus padrões -a muito menos do que eles realmente são. Em vez de ficarmos admira"/>
          <p:cNvSpPr txBox="1"/>
          <p:nvPr/>
        </p:nvSpPr>
        <p:spPr>
          <a:xfrm>
            <a:off x="749022" y="1884740"/>
            <a:ext cx="22885956" cy="994652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100">
                <a:latin typeface="Helvetica Neue Medium"/>
                <a:ea typeface="Helvetica Neue Medium"/>
                <a:cs typeface="Helvetica Neue Medium"/>
                <a:sym typeface="Helvetica Neue Medium"/>
              </a:defRPr>
            </a:lvl1pPr>
          </a:lstStyle>
          <a:p>
            <a:pPr/>
            <a:r>
              <a:t>O cristianismo do desempenho é realmente uma minimização da santidade de Deus. A ideia de que podemos impressionar Deus com a nossa "vida correta” mostra que temos rebaixado seus padrões -a muito menos do que eles realmente são. Em vez de ficarmos admirados com a medida infinita da sua santa perfeição, temos nos convencido de que, se nos esforçamos bastante, podemos merecer o amor e a aprovação de Deus.</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23" name="Nossas sutis tendências na direção do fingimento e do desempenho demonstram que a falta de confiança no evangelho é a raiz de todos os nossos pecados mais visíveis. A medida que aprendermos a aplicar o evangelho à nossa incredulidade, a &quot;pregar o evangel"/>
          <p:cNvSpPr txBox="1"/>
          <p:nvPr/>
        </p:nvSpPr>
        <p:spPr>
          <a:xfrm>
            <a:off x="749022" y="1338640"/>
            <a:ext cx="22885956" cy="1103872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100">
                <a:latin typeface="Helvetica Neue Medium"/>
                <a:ea typeface="Helvetica Neue Medium"/>
                <a:cs typeface="Helvetica Neue Medium"/>
                <a:sym typeface="Helvetica Neue Medium"/>
              </a:defRPr>
            </a:lvl1pPr>
          </a:lstStyle>
          <a:p>
            <a:pPr/>
            <a:r>
              <a:t>Nossas sutis tendências na direção do fingimento e do desempenho demonstram que a falta de confiança no evangelho é a raiz de todos os nossos pecados mais visíveis. A medida que aprendermos a aplicar o evangelho à nossa incredulidade, a "pregar o evangelho a nós mesmos", vamos nos ver livres da falsa segurança do fingimento e do desempenho e, então, viveremos na verdadeira alegria e liberdade que nos foram prometidas por Jesus. Pensaremos mais sobre isso na próxima lição.</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37" name="Durante a leitura, com que personagem você se identificou? Que ponto de vista da parábola você acha mais semelhante ao seu? Por quê?"/>
          <p:cNvSpPr txBox="1"/>
          <p:nvPr/>
        </p:nvSpPr>
        <p:spPr>
          <a:xfrm>
            <a:off x="1607050" y="1770062"/>
            <a:ext cx="21169901" cy="101758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2900">
                <a:latin typeface="Helvetica Neue Medium"/>
                <a:ea typeface="Helvetica Neue Medium"/>
                <a:cs typeface="Helvetica Neue Medium"/>
                <a:sym typeface="Helvetica Neue Medium"/>
              </a:defRPr>
            </a:lvl1pPr>
          </a:lstStyle>
          <a:p>
            <a:pPr/>
            <a:r>
              <a:t>Durante a leitura, com que personagem você se identificou? Que ponto de vista da parábola você acha mais semelhante ao seu? Por quê?</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25" name="Você já teve o sentimento de que não queria conhecer os mandamentos de Deus por causa das implicações que podem acompanhá-los?"/>
          <p:cNvSpPr txBox="1"/>
          <p:nvPr/>
        </p:nvSpPr>
        <p:spPr>
          <a:xfrm>
            <a:off x="1607050" y="2737290"/>
            <a:ext cx="21169901" cy="824142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2400">
                <a:latin typeface="Helvetica Neue Medium"/>
                <a:ea typeface="Helvetica Neue Medium"/>
                <a:cs typeface="Helvetica Neue Medium"/>
                <a:sym typeface="Helvetica Neue Medium"/>
              </a:defRPr>
            </a:lvl1pPr>
          </a:lstStyle>
          <a:p>
            <a:pPr/>
            <a:r>
              <a:t>Você já teve o sentimento de que não queria conhecer os mandamentos de Deus por causa das implicações que podem acompanhá-los?</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27" name="Ao pensar sobre a santidade de Deus, você tem vontade de adorá-lo ou tem medo?"/>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Ao pensar sobre a santidade de Deus, você tem vontade de adorá-lo ou tem medo?</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29" name="Qual seria sua resposta à pergunta &quot;Enquanto Deus pensa em mim neste momento, como fica a expressão do rosto dele?”, sugerida no artigo."/>
          <p:cNvSpPr txBox="1"/>
          <p:nvPr/>
        </p:nvSpPr>
        <p:spPr>
          <a:xfrm>
            <a:off x="1607050" y="1643062"/>
            <a:ext cx="21169901" cy="104298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3200">
                <a:latin typeface="Helvetica Neue Medium"/>
                <a:ea typeface="Helvetica Neue Medium"/>
                <a:cs typeface="Helvetica Neue Medium"/>
                <a:sym typeface="Helvetica Neue Medium"/>
              </a:defRPr>
            </a:lvl1pPr>
          </a:lstStyle>
          <a:p>
            <a:pPr/>
            <a:r>
              <a:t>Qual seria sua resposta à pergunta "Enquanto Deus pensa em mim neste momento, como fica a expressão do rosto dele?”, sugerida no artigo.</a:t>
            </a:r>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31" name="Por que sua resposta é essa? O que você acha que as várias respostas dizem sobre nossa visão de Deus?"/>
          <p:cNvSpPr txBox="1"/>
          <p:nvPr/>
        </p:nvSpPr>
        <p:spPr>
          <a:xfrm>
            <a:off x="1607050" y="2470885"/>
            <a:ext cx="21169901" cy="877423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3200">
                <a:latin typeface="Helvetica Neue Medium"/>
                <a:ea typeface="Helvetica Neue Medium"/>
                <a:cs typeface="Helvetica Neue Medium"/>
                <a:sym typeface="Helvetica Neue Medium"/>
              </a:defRPr>
            </a:lvl1pPr>
          </a:lstStyle>
          <a:p>
            <a:pPr/>
            <a:r>
              <a:t>Por que sua resposta é essa? O que você acha que as várias respostas dizem sobre nossa visão de Deus?</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CDE"/>
            </a:gs>
            <a:gs pos="100000">
              <a:srgbClr val="C2DFFF"/>
            </a:gs>
          </a:gsLst>
          <a:lin ang="14700000" scaled="0"/>
        </a:gradFill>
      </p:bgPr>
    </p:bg>
    <p:spTree>
      <p:nvGrpSpPr>
        <p:cNvPr id="1" name=""/>
        <p:cNvGrpSpPr/>
        <p:nvPr/>
      </p:nvGrpSpPr>
      <p:grpSpPr>
        <a:xfrm>
          <a:off x="0" y="0"/>
          <a:ext cx="0" cy="0"/>
          <a:chOff x="0" y="0"/>
          <a:chExt cx="0" cy="0"/>
        </a:xfrm>
      </p:grpSpPr>
      <p:sp>
        <p:nvSpPr>
          <p:cNvPr id="133" name="Como você se sente ao ver a profundidade de sua fraqueza, ou ao ser visto assim pelas outras pessoas? Você se sente hesitante ou desejoso de algo? Por quê?"/>
          <p:cNvSpPr txBox="1"/>
          <p:nvPr/>
        </p:nvSpPr>
        <p:spPr>
          <a:xfrm>
            <a:off x="1607050" y="815239"/>
            <a:ext cx="21169901" cy="1208552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3200">
                <a:latin typeface="Helvetica Neue Medium"/>
                <a:ea typeface="Helvetica Neue Medium"/>
                <a:cs typeface="Helvetica Neue Medium"/>
                <a:sym typeface="Helvetica Neue Medium"/>
              </a:defRPr>
            </a:lvl1pPr>
          </a:lstStyle>
          <a:p>
            <a:pPr/>
            <a:r>
              <a:t>Como você se sente ao ver a profundidade de sua fraqueza, ou ao ser visto assim pelas outras pessoas? Você se sente hesitante ou desejoso de algo? Por quê?</a:t>
            </a: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CDE"/>
            </a:gs>
            <a:gs pos="100000">
              <a:srgbClr val="C2DFFF"/>
            </a:gs>
          </a:gsLst>
          <a:lin ang="14700000" scaled="0"/>
        </a:gradFill>
      </p:bgPr>
    </p:bg>
    <p:spTree>
      <p:nvGrpSpPr>
        <p:cNvPr id="1" name=""/>
        <p:cNvGrpSpPr/>
        <p:nvPr/>
      </p:nvGrpSpPr>
      <p:grpSpPr>
        <a:xfrm>
          <a:off x="0" y="0"/>
          <a:ext cx="0" cy="0"/>
          <a:chOff x="0" y="0"/>
          <a:chExt cx="0" cy="0"/>
        </a:xfrm>
      </p:grpSpPr>
      <p:sp>
        <p:nvSpPr>
          <p:cNvPr id="135" name="Você gosta de ser despertado para o seu pecado ou sente um &quot;peso esmagador&quot;?"/>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Você gosta de ser despertado para o seu pecado ou sente um "peso esmagador"?</a:t>
            </a:r>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CDE"/>
            </a:gs>
            <a:gs pos="100000">
              <a:srgbClr val="C2DFFF"/>
            </a:gs>
          </a:gsLst>
          <a:lin ang="14700000" scaled="0"/>
        </a:gradFill>
      </p:bgPr>
    </p:bg>
    <p:spTree>
      <p:nvGrpSpPr>
        <p:cNvPr id="1" name=""/>
        <p:cNvGrpSpPr/>
        <p:nvPr/>
      </p:nvGrpSpPr>
      <p:grpSpPr>
        <a:xfrm>
          <a:off x="0" y="0"/>
          <a:ext cx="0" cy="0"/>
          <a:chOff x="0" y="0"/>
          <a:chExt cx="0" cy="0"/>
        </a:xfrm>
      </p:grpSpPr>
      <p:sp>
        <p:nvSpPr>
          <p:cNvPr id="137" name="Como você responderia à pergunta, sugerida no artigo, &quot;Do que dependo para ter um senso de 'credibilidade pessoal' (valor, aceitação, boa reputação)?”."/>
          <p:cNvSpPr txBox="1"/>
          <p:nvPr/>
        </p:nvSpPr>
        <p:spPr>
          <a:xfrm>
            <a:off x="1607050" y="2214562"/>
            <a:ext cx="21169901" cy="92868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1800">
                <a:latin typeface="Helvetica Neue Medium"/>
                <a:ea typeface="Helvetica Neue Medium"/>
                <a:cs typeface="Helvetica Neue Medium"/>
                <a:sym typeface="Helvetica Neue Medium"/>
              </a:defRPr>
            </a:lvl1pPr>
          </a:lstStyle>
          <a:p>
            <a:pPr/>
            <a:r>
              <a:t>Como você responderia à pergunta, sugerida no artigo, "Do que dependo para ter um senso de 'credibilidade pessoal' (valor, aceitação, boa reputação)?”.</a:t>
            </a:r>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CDE"/>
            </a:gs>
            <a:gs pos="100000">
              <a:srgbClr val="C2DFFF"/>
            </a:gs>
          </a:gsLst>
          <a:lin ang="14700000" scaled="0"/>
        </a:gradFill>
      </p:bgPr>
    </p:bg>
    <p:spTree>
      <p:nvGrpSpPr>
        <p:cNvPr id="1" name=""/>
        <p:cNvGrpSpPr/>
        <p:nvPr/>
      </p:nvGrpSpPr>
      <p:grpSpPr>
        <a:xfrm>
          <a:off x="0" y="0"/>
          <a:ext cx="0" cy="0"/>
          <a:chOff x="0" y="0"/>
          <a:chExt cx="0" cy="0"/>
        </a:xfrm>
      </p:grpSpPr>
      <p:sp>
        <p:nvSpPr>
          <p:cNvPr id="139" name="Ao ver os tipos de justiça descritos no artigo, com qual você se identifica mais? Por quê? Como isso se dá no seu relacionamento com as pessoas?"/>
          <p:cNvSpPr txBox="1"/>
          <p:nvPr/>
        </p:nvSpPr>
        <p:spPr>
          <a:xfrm>
            <a:off x="1607050" y="2214562"/>
            <a:ext cx="21169901" cy="92868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1800">
                <a:latin typeface="Helvetica Neue Medium"/>
                <a:ea typeface="Helvetica Neue Medium"/>
                <a:cs typeface="Helvetica Neue Medium"/>
                <a:sym typeface="Helvetica Neue Medium"/>
              </a:defRPr>
            </a:lvl1pPr>
          </a:lstStyle>
          <a:p>
            <a:pPr/>
            <a:r>
              <a:t>Ao ver os tipos de justiça descritos no artigo, com qual você se identifica mais? Por quê? Como isso se dá no seu relacionamento com as pessoas?</a:t>
            </a:r>
          </a:p>
        </p:txBody>
      </p:sp>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41" name="Certo e errado"/>
          <p:cNvSpPr txBox="1"/>
          <p:nvPr/>
        </p:nvSpPr>
        <p:spPr>
          <a:xfrm>
            <a:off x="3558857" y="5652141"/>
            <a:ext cx="17266286" cy="2411718"/>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defRPr b="1" cap="all" sz="15000">
                <a:latin typeface="Helvetica Neue"/>
                <a:ea typeface="Helvetica Neue"/>
                <a:cs typeface="Helvetica Neue"/>
                <a:sym typeface="Helvetica Neue"/>
              </a:defRPr>
            </a:lvl1pPr>
          </a:lstStyle>
          <a:p>
            <a:pPr/>
            <a:r>
              <a:t>Certo e errado</a:t>
            </a:r>
          </a:p>
        </p:txBody>
      </p:sp>
      <p:sp>
        <p:nvSpPr>
          <p:cNvPr id="142" name="[EXERCÍCIO]"/>
          <p:cNvSpPr txBox="1"/>
          <p:nvPr/>
        </p:nvSpPr>
        <p:spPr>
          <a:xfrm>
            <a:off x="9751631" y="1196914"/>
            <a:ext cx="4880738" cy="1060572"/>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defRPr b="1" sz="6000">
                <a:latin typeface="Helvetica Neue"/>
                <a:ea typeface="Helvetica Neue"/>
                <a:cs typeface="Helvetica Neue"/>
                <a:sym typeface="Helvetica Neue"/>
              </a:defRPr>
            </a:lvl1pPr>
          </a:lstStyle>
          <a:p>
            <a:pPr/>
            <a:r>
              <a:t>[EXERCÍCIO]</a:t>
            </a:r>
          </a:p>
        </p:txBody>
      </p:sp>
    </p:spTree>
  </p:cSld>
  <p:clrMapOvr>
    <a:masterClrMapping/>
  </p:clrMapOvr>
  <p:transition xmlns:p14="http://schemas.microsoft.com/office/powerpoint/2010/main" spd="med" advClick="1"/>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44" name="Todos nós construímos determinadas regras ou leis pelas quais vivemos, acreditando que, se obedecemos a elas, somos mais &quot;corretos&quot; diante de Deus. Daí, é só um pequeno passo para começarmos a julgar a conduta das outras pessoas com base nessas regras ou"/>
          <p:cNvSpPr txBox="1"/>
          <p:nvPr/>
        </p:nvSpPr>
        <p:spPr>
          <a:xfrm>
            <a:off x="749022" y="1656692"/>
            <a:ext cx="22885956" cy="10402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Todos nós construímos determinadas regras ou leis pelas quais vivemos, acreditando que, se obedecemos a elas, somos mais "corretos" diante de Deus. Daí, é só um pequeno passo para começarmos a julgar a conduta das outras pessoas com base nessas regras ou leis. Geralmente, as regras que fazemos para nós mesmos são coisas boas. No entanto, frequentemente cometemos abusos com elas.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39" name="O que lhe agrada ou desagrada quanto à ideia de ser como um fariseu?"/>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O que lhe agrada ou desagrada quanto à ideia de ser como um fariseu?</a:t>
            </a:r>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46" name="Por exemplo: quando lutamos com o desejo de estar no controle de nossa vida, estabelecemos leis na tentativa de manter esse controle. Essas leis podem ser tão simples como &quot;Não me corte no trânsito&quot; ou &quot;A casa precisa estar sempre arrumada&quot;. Então, quand"/>
          <p:cNvSpPr txBox="1"/>
          <p:nvPr/>
        </p:nvSpPr>
        <p:spPr>
          <a:xfrm>
            <a:off x="749022" y="2228192"/>
            <a:ext cx="22885956" cy="9259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Por exemplo: quando lutamos com o desejo de estar no controle de nossa vida, estabelecemos leis na tentativa de manter esse controle. Essas leis podem ser tão simples como "Não me corte no trânsito" ou "A casa precisa estar sempre arrumada". Então, quando as pessoas quebram essas leis, sentimos que estamos perdendo o controle e que as pessoas não nos respeitam.</a:t>
            </a:r>
          </a:p>
        </p:txBody>
      </p:sp>
    </p:spTree>
  </p:cSld>
  <p:clrMapOvr>
    <a:masterClrMapping/>
  </p:clrMapOvr>
  <p:transition xmlns:p14="http://schemas.microsoft.com/office/powerpoint/2010/main" spd="med" advClick="1"/>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48" name="Além disso, sentimos que estamos certos e que elas estão erradas. Normalmente, o resultado é raiva, enquanto tentamos recuperar o controle da situação e mostrar quão certos estamos. Assim, em vez de a lei ser utilizada para nos dizer como devemos amar as"/>
          <p:cNvSpPr txBox="1"/>
          <p:nvPr/>
        </p:nvSpPr>
        <p:spPr>
          <a:xfrm>
            <a:off x="749022" y="2400932"/>
            <a:ext cx="22885956" cy="891413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8100">
                <a:latin typeface="Helvetica Neue Medium"/>
                <a:ea typeface="Helvetica Neue Medium"/>
                <a:cs typeface="Helvetica Neue Medium"/>
                <a:sym typeface="Helvetica Neue Medium"/>
              </a:defRPr>
            </a:lvl1pPr>
          </a:lstStyle>
          <a:p>
            <a:pPr/>
            <a:r>
              <a:t>Além disso, sentimos que estamos certos e que elas estão erradas. Normalmente, o resultado é raiva, enquanto tentamos recuperar o controle da situação e mostrar quão certos estamos. Assim, em vez de a lei ser utilizada para nos dizer como devemos amar as pessoas, nós a usamos contra elas.</a:t>
            </a:r>
          </a:p>
        </p:txBody>
      </p:sp>
    </p:spTree>
  </p:cSld>
  <p:clrMapOvr>
    <a:masterClrMapping/>
  </p:clrMapOvr>
  <p:transition xmlns:p14="http://schemas.microsoft.com/office/powerpoint/2010/main" spd="med" advClick="1"/>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50" name="1. Dê um exemplo de uma regra que você tem estabelecido para si e para os outros que o faz sentir-se bem quando ela é respeitada, mas irritado ou chateado quando é quebrada."/>
          <p:cNvSpPr txBox="1"/>
          <p:nvPr/>
        </p:nvSpPr>
        <p:spPr>
          <a:xfrm>
            <a:off x="1607050" y="2468562"/>
            <a:ext cx="21169901" cy="87788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1200">
                <a:latin typeface="Helvetica Neue Medium"/>
                <a:ea typeface="Helvetica Neue Medium"/>
                <a:cs typeface="Helvetica Neue Medium"/>
                <a:sym typeface="Helvetica Neue Medium"/>
              </a:defRPr>
            </a:lvl1pPr>
          </a:lstStyle>
          <a:p>
            <a:pPr/>
            <a:r>
              <a:t>1. Dê um exemplo de uma regra que você tem estabelecido para si e para os outros que o faz sentir-se bem quando ela é respeitada, mas irritado ou chateado quando é quebrada.</a:t>
            </a:r>
          </a:p>
        </p:txBody>
      </p:sp>
    </p:spTree>
  </p:cSld>
  <p:clrMapOvr>
    <a:masterClrMapping/>
  </p:clrMapOvr>
  <p:transition xmlns:p14="http://schemas.microsoft.com/office/powerpoint/2010/main" spd="med" advClick="1"/>
</p:sld>
</file>

<file path=ppt/slides/slide5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52" name="2. Em que medida sua obediência a essa regra tem lhe dado um senso de justiça própria?"/>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2. Em que medida sua obediência a essa regra tem lhe dado um senso de justiça própria?</a:t>
            </a:r>
          </a:p>
        </p:txBody>
      </p:sp>
    </p:spTree>
  </p:cSld>
  <p:clrMapOvr>
    <a:masterClrMapping/>
  </p:clrMapOvr>
  <p:transition xmlns:p14="http://schemas.microsoft.com/office/powerpoint/2010/main" spd="med" advClick="1"/>
</p:sld>
</file>

<file path=ppt/slides/slide5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54" name="3. De que maneira a importância que você dá a essa regra em sua vida o impede de amar as pessoas de forma genuína? Seja específico(a)."/>
          <p:cNvSpPr txBox="1"/>
          <p:nvPr/>
        </p:nvSpPr>
        <p:spPr>
          <a:xfrm>
            <a:off x="1607050" y="1801812"/>
            <a:ext cx="21169901" cy="101123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2800">
                <a:latin typeface="Helvetica Neue Medium"/>
                <a:ea typeface="Helvetica Neue Medium"/>
                <a:cs typeface="Helvetica Neue Medium"/>
                <a:sym typeface="Helvetica Neue Medium"/>
              </a:defRPr>
            </a:lvl1pPr>
          </a:lstStyle>
          <a:p>
            <a:pPr/>
            <a:r>
              <a:t>3. De que maneira a importância que você dá a essa regra em sua vida o impede de amar as pessoas de forma genuína? Seja específico(a).</a:t>
            </a:r>
          </a:p>
        </p:txBody>
      </p:sp>
    </p:spTree>
  </p:cSld>
  <p:clrMapOvr>
    <a:masterClrMapping/>
  </p:clrMapOvr>
  <p:transition xmlns:p14="http://schemas.microsoft.com/office/powerpoint/2010/main" spd="med" advClick="1"/>
</p:sld>
</file>

<file path=ppt/slides/slide5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56" name="Quais foram algumas das regras que você escreveu?"/>
          <p:cNvSpPr txBox="1"/>
          <p:nvPr/>
        </p:nvSpPr>
        <p:spPr>
          <a:xfrm>
            <a:off x="1607050" y="3781809"/>
            <a:ext cx="21169901" cy="615238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Quais foram algumas das regras que você escreveu?</a:t>
            </a:r>
          </a:p>
        </p:txBody>
      </p:sp>
    </p:spTree>
  </p:cSld>
  <p:clrMapOvr>
    <a:masterClrMapping/>
  </p:clrMapOvr>
  <p:transition xmlns:p14="http://schemas.microsoft.com/office/powerpoint/2010/main" spd="med" advClick="1"/>
</p:sld>
</file>

<file path=ppt/slides/slide5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58" name="Como essas regras moralmente neutras se tornam questões morais em nossa mente?"/>
          <p:cNvSpPr txBox="1"/>
          <p:nvPr/>
        </p:nvSpPr>
        <p:spPr>
          <a:xfrm>
            <a:off x="1607050" y="1911478"/>
            <a:ext cx="21169901" cy="989304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Como essas regras moralmente neutras se tornam questões morais em nossa mente?</a:t>
            </a:r>
          </a:p>
        </p:txBody>
      </p:sp>
    </p:spTree>
  </p:cSld>
  <p:clrMapOvr>
    <a:masterClrMapping/>
  </p:clrMapOvr>
  <p:transition xmlns:p14="http://schemas.microsoft.com/office/powerpoint/2010/main" spd="med" advClick="1"/>
</p:sld>
</file>

<file path=ppt/slides/slide5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60" name="Em sua opinião, por que temos esse desejo tão forte de estar certos?"/>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Em sua opinião, por que temos esse desejo tão forte de estar certos?</a:t>
            </a:r>
          </a:p>
        </p:txBody>
      </p:sp>
    </p:spTree>
  </p:cSld>
  <p:clrMapOvr>
    <a:masterClrMapping/>
  </p:clrMapOvr>
  <p:transition xmlns:p14="http://schemas.microsoft.com/office/powerpoint/2010/main" spd="med" advClick="1"/>
</p:sld>
</file>

<file path=ppt/slides/slide5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62" name="Em sua opinião, por que temos esse desejo tão forte de estar certos?"/>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Em sua opinião, por que temos esse desejo tão forte de estar certos?</a:t>
            </a:r>
          </a:p>
        </p:txBody>
      </p:sp>
    </p:spTree>
  </p:cSld>
  <p:clrMapOvr>
    <a:masterClrMapping/>
  </p:clrMapOvr>
  <p:transition xmlns:p14="http://schemas.microsoft.com/office/powerpoint/2010/main" spd="med" advClick="1"/>
</p:sld>
</file>

<file path=ppt/slides/slide5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64" name="Como nossas regras encolhem a cruz e nos impedem de ver nosso pecado?"/>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Como nossas regras encolhem a cruz e nos impedem de ver nosso pecado?</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41" name="O que lhe agrada ou desagrada quanto à ideia de ser como um publicano?"/>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O que lhe agrada ou desagrada quanto à ideia de ser como um publicano?</a:t>
            </a:r>
          </a:p>
        </p:txBody>
      </p:sp>
    </p:spTree>
  </p:cSld>
  <p:clrMapOvr>
    <a:masterClrMapping/>
  </p:clrMapOvr>
  <p:transition xmlns:p14="http://schemas.microsoft.com/office/powerpoint/2010/main" spd="med" advClick="1"/>
</p:sld>
</file>

<file path=ppt/slides/slide6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66" name="Que diferença prática haveria no fato de obtermos nosso senso de justiça em Jesus e não e nossas próprias regras?"/>
          <p:cNvSpPr txBox="1"/>
          <p:nvPr/>
        </p:nvSpPr>
        <p:spPr>
          <a:xfrm>
            <a:off x="1607050" y="976312"/>
            <a:ext cx="21169901" cy="117633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Que diferença prática haveria no fato de obtermos nosso senso de justiça em Jesus e não e nossas próprias regras?</a:t>
            </a:r>
          </a:p>
        </p:txBody>
      </p:sp>
    </p:spTree>
  </p:cSld>
  <p:clrMapOvr>
    <a:masterClrMapping/>
  </p:clrMapOvr>
  <p:transition xmlns:p14="http://schemas.microsoft.com/office/powerpoint/2010/main" spd="med" advClick="1"/>
</p:sld>
</file>

<file path=ppt/slides/slide6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68" name="Você consegue pensar em alguém que imponha suas próprias regras a você? Como você costuma se relacionar com essa pessoa? Você se sente ferido ou não amado? Você tenta se conformar às regras dessa pessoa para que ela o aceite?"/>
          <p:cNvSpPr txBox="1"/>
          <p:nvPr/>
        </p:nvSpPr>
        <p:spPr>
          <a:xfrm>
            <a:off x="1607050" y="1288395"/>
            <a:ext cx="21169901" cy="1113921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0800">
                <a:latin typeface="Helvetica Neue Medium"/>
                <a:ea typeface="Helvetica Neue Medium"/>
                <a:cs typeface="Helvetica Neue Medium"/>
                <a:sym typeface="Helvetica Neue Medium"/>
              </a:defRPr>
            </a:lvl1pPr>
          </a:lstStyle>
          <a:p>
            <a:pPr/>
            <a:r>
              <a:t>Você consegue pensar em alguém que imponha suas próprias regras a você? Como você costuma se relacionar com essa pessoa? Você se sente ferido ou não amado? Você tenta se conformar às regras dessa pessoa para que ela o aceite?</a:t>
            </a:r>
          </a:p>
        </p:txBody>
      </p:sp>
    </p:spTree>
  </p:cSld>
  <p:clrMapOvr>
    <a:masterClrMapping/>
  </p:clrMapOvr>
  <p:transition xmlns:p14="http://schemas.microsoft.com/office/powerpoint/2010/main" spd="med" advClick="1"/>
</p:sld>
</file>

<file path=ppt/slides/slide6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tile tx="0" ty="0" sx="100000" sy="100000" flip="none" algn="tl"/>
        </a:blipFill>
      </p:bgPr>
    </p:bg>
    <p:spTree>
      <p:nvGrpSpPr>
        <p:cNvPr id="1" name=""/>
        <p:cNvGrpSpPr/>
        <p:nvPr/>
      </p:nvGrpSpPr>
      <p:grpSpPr>
        <a:xfrm>
          <a:off x="0" y="0"/>
          <a:ext cx="0" cy="0"/>
          <a:chOff x="0" y="0"/>
          <a:chExt cx="0" cy="0"/>
        </a:xfrm>
      </p:grpSpPr>
      <p:pic>
        <p:nvPicPr>
          <p:cNvPr id="170" name="estudo00.jpg" descr="estudo00.jpg"/>
          <p:cNvPicPr>
            <a:picLocks noChangeAspect="1"/>
          </p:cNvPicPr>
          <p:nvPr/>
        </p:nvPicPr>
        <p:blipFill>
          <a:blip r:embed="rId3">
            <a:extLst/>
          </a:blip>
          <a:stretch>
            <a:fillRect/>
          </a:stretch>
        </p:blipFill>
        <p:spPr>
          <a:xfrm>
            <a:off x="0" y="0"/>
            <a:ext cx="24384000" cy="13716000"/>
          </a:xfrm>
          <a:prstGeom prst="rect">
            <a:avLst/>
          </a:prstGeom>
          <a:ln w="12700">
            <a:miter lim="400000"/>
          </a:ln>
        </p:spPr>
      </p:pic>
      <p:pic>
        <p:nvPicPr>
          <p:cNvPr id="171" name="01ppt.jpg" descr="01ppt.jpg"/>
          <p:cNvPicPr>
            <a:picLocks noChangeAspect="1"/>
          </p:cNvPicPr>
          <p:nvPr/>
        </p:nvPicPr>
        <p:blipFill>
          <a:blip r:embed="rId4">
            <a:extLst/>
          </a:blip>
          <a:stretch>
            <a:fillRect/>
          </a:stretch>
        </p:blipFill>
        <p:spPr>
          <a:xfrm>
            <a:off x="0" y="0"/>
            <a:ext cx="24384000" cy="13716000"/>
          </a:xfrm>
          <a:prstGeom prst="rect">
            <a:avLst/>
          </a:prstGeom>
          <a:ln w="12700">
            <a:miter lim="400000"/>
          </a:ln>
        </p:spPr>
      </p:pic>
      <p:pic>
        <p:nvPicPr>
          <p:cNvPr id="172" name="02PPT.jpg" descr="02PPT.jpg"/>
          <p:cNvPicPr>
            <a:picLocks noChangeAspect="1"/>
          </p:cNvPicPr>
          <p:nvPr/>
        </p:nvPicPr>
        <p:blipFill>
          <a:blip r:embed="rId5">
            <a:extLst/>
          </a:blip>
          <a:stretch>
            <a:fillRect/>
          </a:stretch>
        </p:blipFill>
        <p:spPr>
          <a:xfrm>
            <a:off x="0" y="0"/>
            <a:ext cx="24384000" cy="1371600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43" name="Por que o fariseu é o &quot;malvado&quot; nessa parábola? Afinal, as ações que ele lista não são ruins!"/>
          <p:cNvSpPr txBox="1"/>
          <p:nvPr/>
        </p:nvSpPr>
        <p:spPr>
          <a:xfrm>
            <a:off x="1607050" y="1911478"/>
            <a:ext cx="21169901" cy="989304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Por que o fariseu é o "malvado" nessa parábola? Afinal, as ações que ele lista não são ruins!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45" name="“Certo homem de destaque perguntou a Jesus: — Bom Mestre, que farei para herdar a vida eterna? Jesus respondeu: — Por que você me chama de bom? Ninguém é bom, a não ser um, que é Deus. Você conhece os mandamentos: “Não cometa adultério”, “não mate”, “não"/>
          <p:cNvSpPr txBox="1"/>
          <p:nvPr/>
        </p:nvSpPr>
        <p:spPr>
          <a:xfrm>
            <a:off x="1923971" y="2058151"/>
            <a:ext cx="20536059" cy="959969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400">
                <a:latin typeface="Helvetica Neue Medium"/>
                <a:ea typeface="Helvetica Neue Medium"/>
                <a:cs typeface="Helvetica Neue Medium"/>
                <a:sym typeface="Helvetica Neue Medium"/>
              </a:defRPr>
            </a:pPr>
            <a:r>
              <a:t>“Certo homem de destaque perguntou a Jesus: — Bom Mestre, que farei para herdar a vida eterna? Jesus respondeu: — Por que você me chama de bom? Ninguém é bom, a não ser um, que é Deus. Você conhece os mandamentos: “Não cometa adultério”, “não mate”, “não furte”, “não dê falso testemunho”, “honre o seu pai e a sua mãe”.”</a:t>
            </a:r>
          </a:p>
          <a:p>
            <a:pPr>
              <a:defRPr sz="7400">
                <a:latin typeface="Helvetica Neue Medium"/>
                <a:ea typeface="Helvetica Neue Medium"/>
                <a:cs typeface="Helvetica Neue Medium"/>
                <a:sym typeface="Helvetica Neue Medium"/>
              </a:defRPr>
            </a:pPr>
            <a:r>
              <a:t>Lucas 18:18-20 NAA</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47" name="“Então o homem disse: — Tudo isso tenho observado desde a minha juventude. Ouvindo isso, Jesus lhe disse: — Uma coisa ainda falta a você: venda tudo o que tem, dê o dinheiro aos pobres e você terá um tesouro nos céus; depois, venha e siga-me. Mas, ouvind"/>
          <p:cNvSpPr txBox="1"/>
          <p:nvPr/>
        </p:nvSpPr>
        <p:spPr>
          <a:xfrm>
            <a:off x="1923971" y="2058151"/>
            <a:ext cx="20536059" cy="959969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400">
                <a:latin typeface="Helvetica Neue Medium"/>
                <a:ea typeface="Helvetica Neue Medium"/>
                <a:cs typeface="Helvetica Neue Medium"/>
                <a:sym typeface="Helvetica Neue Medium"/>
              </a:defRPr>
            </a:pPr>
            <a:r>
              <a:t>“Então o homem disse: — Tudo isso tenho observado desde a minha juventude. Ouvindo isso, Jesus lhe disse: — Uma coisa ainda falta a você: venda tudo o que tem, dê o dinheiro aos pobres e você terá um tesouro nos céus; depois, venha e siga-me. Mas, ouvindo ele estas palavras, ficou muito triste, porque era riquíssimo.”</a:t>
            </a:r>
          </a:p>
          <a:p>
            <a:pPr>
              <a:defRPr sz="7400">
                <a:latin typeface="Helvetica Neue Medium"/>
                <a:ea typeface="Helvetica Neue Medium"/>
                <a:cs typeface="Helvetica Neue Medium"/>
                <a:sym typeface="Helvetica Neue Medium"/>
              </a:defRPr>
            </a:pPr>
            <a:r>
              <a:t>Lucas 18:21-23 NAA</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333333"/>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Neue UltraLight"/>
        <a:ea typeface="Helvetica Neue UltraLight"/>
        <a:cs typeface="Helvetica Neue UltraLight"/>
      </a:majorFont>
      <a:minorFont>
        <a:latin typeface="Helvetica Neue Thin"/>
        <a:ea typeface="Helvetica Neue Thin"/>
        <a:cs typeface="Helvetica Neue Thi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484C9"/>
        </a:solid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Neue UltraLight"/>
        <a:ea typeface="Helvetica Neue UltraLight"/>
        <a:cs typeface="Helvetica Neue UltraLight"/>
      </a:majorFont>
      <a:minorFont>
        <a:latin typeface="Helvetica Neue Thin"/>
        <a:ea typeface="Helvetica Neue Thin"/>
        <a:cs typeface="Helvetica Neue Thi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484C9"/>
        </a:solid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