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1pPr>
    <a:lvl2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2pPr>
    <a:lvl3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3pPr>
    <a:lvl4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4pPr>
    <a:lvl5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5pPr>
    <a:lvl6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6pPr>
    <a:lvl7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7pPr>
    <a:lvl8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8pPr>
    <a:lvl9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
          <a:latin typeface="Gill Sans"/>
          <a:ea typeface="Gill Sans"/>
          <a:cs typeface="Gill Sans"/>
        </a:font>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6" name="Shape 26"/>
          <p:cNvSpPr/>
          <p:nvPr>
            <p:ph type="sldImg"/>
          </p:nvPr>
        </p:nvSpPr>
        <p:spPr>
          <a:xfrm>
            <a:off x="1143000" y="685800"/>
            <a:ext cx="4572000" cy="3429000"/>
          </a:xfrm>
          <a:prstGeom prst="rect">
            <a:avLst/>
          </a:prstGeom>
        </p:spPr>
        <p:txBody>
          <a:bodyPr/>
          <a:lstStyle/>
          <a:p>
            <a:pPr/>
          </a:p>
        </p:txBody>
      </p:sp>
      <p:sp>
        <p:nvSpPr>
          <p:cNvPr id="27" name="Shape 2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indent="228600" defTabSz="457200" latinLnBrk="0">
      <a:defRPr sz="2200">
        <a:latin typeface="Lucida Grande"/>
        <a:ea typeface="Lucida Grande"/>
        <a:cs typeface="Lucida Grande"/>
        <a:sym typeface="Lucida Grande"/>
      </a:defRPr>
    </a:lvl2pPr>
    <a:lvl3pPr indent="457200" defTabSz="457200" latinLnBrk="0">
      <a:defRPr sz="2200">
        <a:latin typeface="Lucida Grande"/>
        <a:ea typeface="Lucida Grande"/>
        <a:cs typeface="Lucida Grande"/>
        <a:sym typeface="Lucida Grande"/>
      </a:defRPr>
    </a:lvl3pPr>
    <a:lvl4pPr indent="685800" defTabSz="457200" latinLnBrk="0">
      <a:defRPr sz="2200">
        <a:latin typeface="Lucida Grande"/>
        <a:ea typeface="Lucida Grande"/>
        <a:cs typeface="Lucida Grande"/>
        <a:sym typeface="Lucida Grande"/>
      </a:defRPr>
    </a:lvl4pPr>
    <a:lvl5pPr indent="914400" defTabSz="457200" latinLnBrk="0">
      <a:defRPr sz="2200">
        <a:latin typeface="Lucida Grande"/>
        <a:ea typeface="Lucida Grande"/>
        <a:cs typeface="Lucida Grande"/>
        <a:sym typeface="Lucida Grande"/>
      </a:defRPr>
    </a:lvl5pPr>
    <a:lvl6pPr indent="1143000" defTabSz="457200" latinLnBrk="0">
      <a:defRPr sz="2200">
        <a:latin typeface="Lucida Grande"/>
        <a:ea typeface="Lucida Grande"/>
        <a:cs typeface="Lucida Grande"/>
        <a:sym typeface="Lucida Grande"/>
      </a:defRPr>
    </a:lvl6pPr>
    <a:lvl7pPr indent="1371600" defTabSz="457200" latinLnBrk="0">
      <a:defRPr sz="2200">
        <a:latin typeface="Lucida Grande"/>
        <a:ea typeface="Lucida Grande"/>
        <a:cs typeface="Lucida Grande"/>
        <a:sym typeface="Lucida Grande"/>
      </a:defRPr>
    </a:lvl7pPr>
    <a:lvl8pPr indent="1600200" defTabSz="457200" latinLnBrk="0">
      <a:defRPr sz="2200">
        <a:latin typeface="Lucida Grande"/>
        <a:ea typeface="Lucida Grande"/>
        <a:cs typeface="Lucida Grande"/>
        <a:sym typeface="Lucida Grande"/>
      </a:defRPr>
    </a:lvl8pPr>
    <a:lvl9pPr indent="1828800" defTabSz="457200" latinLnBrk="0">
      <a:defRPr sz="2200">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Master Slide">
    <p:spTree>
      <p:nvGrpSpPr>
        <p:cNvPr id="1" name=""/>
        <p:cNvGrpSpPr/>
        <p:nvPr/>
      </p:nvGrpSpPr>
      <p:grpSpPr>
        <a:xfrm>
          <a:off x="0" y="0"/>
          <a:ext cx="0" cy="0"/>
          <a:chOff x="0" y="0"/>
          <a:chExt cx="0" cy="0"/>
        </a:xfrm>
      </p:grpSpPr>
      <p:sp>
        <p:nvSpPr>
          <p:cNvPr id="11"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de de Título">
    <p:spTree>
      <p:nvGrpSpPr>
        <p:cNvPr id="1" name=""/>
        <p:cNvGrpSpPr/>
        <p:nvPr/>
      </p:nvGrpSpPr>
      <p:grpSpPr>
        <a:xfrm>
          <a:off x="0" y="0"/>
          <a:ext cx="0" cy="0"/>
          <a:chOff x="0" y="0"/>
          <a:chExt cx="0" cy="0"/>
        </a:xfrm>
      </p:grpSpPr>
      <p:sp>
        <p:nvSpPr>
          <p:cNvPr id="18" name="Texto do Título"/>
          <p:cNvSpPr txBox="1"/>
          <p:nvPr>
            <p:ph type="title"/>
          </p:nvPr>
        </p:nvSpPr>
        <p:spPr>
          <a:xfrm>
            <a:off x="3048000" y="2244725"/>
            <a:ext cx="18288000" cy="4775201"/>
          </a:xfrm>
          <a:prstGeom prst="rect">
            <a:avLst/>
          </a:prstGeom>
        </p:spPr>
        <p:txBody>
          <a:bodyPr lIns="91439" tIns="91439" rIns="91439" bIns="91439">
            <a:normAutofit fontScale="100000" lnSpcReduction="0"/>
          </a:bodyPr>
          <a:lstStyle>
            <a:lvl1pPr defTabSz="1828800">
              <a:lnSpc>
                <a:spcPct val="90000"/>
              </a:lnSpc>
              <a:spcBef>
                <a:spcPts val="0"/>
              </a:spcBef>
              <a:defRPr sz="12000">
                <a:solidFill>
                  <a:srgbClr val="000000"/>
                </a:solidFill>
                <a:latin typeface="Calibri Light"/>
                <a:ea typeface="Calibri Light"/>
                <a:cs typeface="Calibri Light"/>
                <a:sym typeface="Calibri Light"/>
              </a:defRPr>
            </a:lvl1pPr>
          </a:lstStyle>
          <a:p>
            <a:pPr/>
            <a:r>
              <a:t>Texto do Título</a:t>
            </a:r>
          </a:p>
        </p:txBody>
      </p:sp>
      <p:sp>
        <p:nvSpPr>
          <p:cNvPr id="19" name="Nível de Corpo Um…"/>
          <p:cNvSpPr txBox="1"/>
          <p:nvPr>
            <p:ph type="body" sz="quarter" idx="1"/>
          </p:nvPr>
        </p:nvSpPr>
        <p:spPr>
          <a:xfrm>
            <a:off x="3048000" y="7204075"/>
            <a:ext cx="18288000" cy="3311525"/>
          </a:xfrm>
          <a:prstGeom prst="rect">
            <a:avLst/>
          </a:prstGeom>
        </p:spPr>
        <p:txBody>
          <a:bodyPr lIns="91439" tIns="91439" rIns="91439" bIns="91439">
            <a:normAutofit fontScale="100000" lnSpcReduction="0"/>
          </a:bodyPr>
          <a:lstStyle>
            <a:lvl1pPr defTabSz="1828800">
              <a:lnSpc>
                <a:spcPct val="90000"/>
              </a:lnSpc>
              <a:spcBef>
                <a:spcPts val="2000"/>
              </a:spcBef>
              <a:defRPr sz="4800">
                <a:solidFill>
                  <a:srgbClr val="000000"/>
                </a:solidFill>
                <a:latin typeface="Calibri"/>
                <a:ea typeface="Calibri"/>
                <a:cs typeface="Calibri"/>
                <a:sym typeface="Calibri"/>
              </a:defRPr>
            </a:lvl1pPr>
            <a:lvl2pPr indent="457200" defTabSz="1828800">
              <a:lnSpc>
                <a:spcPct val="90000"/>
              </a:lnSpc>
              <a:spcBef>
                <a:spcPts val="2000"/>
              </a:spcBef>
              <a:defRPr sz="4800">
                <a:solidFill>
                  <a:srgbClr val="000000"/>
                </a:solidFill>
                <a:latin typeface="Calibri"/>
                <a:ea typeface="Calibri"/>
                <a:cs typeface="Calibri"/>
                <a:sym typeface="Calibri"/>
              </a:defRPr>
            </a:lvl2pPr>
            <a:lvl3pPr indent="914400" defTabSz="1828800">
              <a:lnSpc>
                <a:spcPct val="90000"/>
              </a:lnSpc>
              <a:spcBef>
                <a:spcPts val="2000"/>
              </a:spcBef>
              <a:defRPr sz="4800">
                <a:solidFill>
                  <a:srgbClr val="000000"/>
                </a:solidFill>
                <a:latin typeface="Calibri"/>
                <a:ea typeface="Calibri"/>
                <a:cs typeface="Calibri"/>
                <a:sym typeface="Calibri"/>
              </a:defRPr>
            </a:lvl3pPr>
            <a:lvl4pPr indent="1371600" defTabSz="1828800">
              <a:lnSpc>
                <a:spcPct val="90000"/>
              </a:lnSpc>
              <a:spcBef>
                <a:spcPts val="2000"/>
              </a:spcBef>
              <a:defRPr sz="4800">
                <a:solidFill>
                  <a:srgbClr val="000000"/>
                </a:solidFill>
                <a:latin typeface="Calibri"/>
                <a:ea typeface="Calibri"/>
                <a:cs typeface="Calibri"/>
                <a:sym typeface="Calibri"/>
              </a:defRPr>
            </a:lvl4pPr>
            <a:lvl5pPr indent="1828800" defTabSz="1828800">
              <a:lnSpc>
                <a:spcPct val="90000"/>
              </a:lnSpc>
              <a:spcBef>
                <a:spcPts val="2000"/>
              </a:spcBef>
              <a:defRPr sz="4800">
                <a:solidFill>
                  <a:srgbClr val="000000"/>
                </a:solidFill>
                <a:latin typeface="Calibri"/>
                <a:ea typeface="Calibri"/>
                <a:cs typeface="Calibri"/>
                <a:sym typeface="Calibri"/>
              </a:defRPr>
            </a:lvl5pPr>
          </a:lstStyle>
          <a:p>
            <a:pPr/>
            <a:r>
              <a:t>Nível de Corpo Um</a:t>
            </a:r>
          </a:p>
          <a:p>
            <a:pPr lvl="1"/>
            <a:r>
              <a:t>Nível de Corpo Dois</a:t>
            </a:r>
          </a:p>
          <a:p>
            <a:pPr lvl="2"/>
            <a:r>
              <a:t>Nível de Corpo Três</a:t>
            </a:r>
          </a:p>
          <a:p>
            <a:pPr lvl="3"/>
            <a:r>
              <a:t>Nível de Corpo Quatro</a:t>
            </a:r>
          </a:p>
          <a:p>
            <a:pPr lvl="4"/>
            <a:r>
              <a:t>Nível de Corpo Cinco</a:t>
            </a:r>
          </a:p>
        </p:txBody>
      </p:sp>
      <p:sp>
        <p:nvSpPr>
          <p:cNvPr id="20" name="Número do Slide"/>
          <p:cNvSpPr txBox="1"/>
          <p:nvPr>
            <p:ph type="sldNum" sz="quarter" idx="2"/>
          </p:nvPr>
        </p:nvSpPr>
        <p:spPr>
          <a:xfrm>
            <a:off x="22203052" y="12835870"/>
            <a:ext cx="504548" cy="483910"/>
          </a:xfrm>
          <a:prstGeom prst="rect">
            <a:avLst/>
          </a:prstGeom>
        </p:spPr>
        <p:txBody>
          <a:bodyPr lIns="91439" tIns="91439" rIns="91439" bIns="91439" anchor="ctr"/>
          <a:lstStyle>
            <a:lvl1pPr algn="r" defTabSz="1828800">
              <a:defRPr>
                <a:solidFill>
                  <a:srgbClr val="888888"/>
                </a:solid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o do Título"/>
          <p:cNvSpPr txBox="1"/>
          <p:nvPr>
            <p:ph type="title"/>
          </p:nvPr>
        </p:nvSpPr>
        <p:spPr>
          <a:xfrm>
            <a:off x="4833937" y="2303859"/>
            <a:ext cx="14716126" cy="464343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b"/>
          <a:lstStyle/>
          <a:p>
            <a:pPr/>
            <a:r>
              <a:t>Texto do Título</a:t>
            </a:r>
          </a:p>
        </p:txBody>
      </p:sp>
      <p:sp>
        <p:nvSpPr>
          <p:cNvPr id="3" name="Nível de Corpo Um…"/>
          <p:cNvSpPr txBox="1"/>
          <p:nvPr>
            <p:ph type="body" idx="1"/>
          </p:nvPr>
        </p:nvSpPr>
        <p:spPr>
          <a:xfrm>
            <a:off x="4833937" y="7072312"/>
            <a:ext cx="14716126" cy="158948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lstStyle/>
          <a:p>
            <a:pPr/>
            <a:r>
              <a:t>Nível de Corpo Um</a:t>
            </a:r>
          </a:p>
          <a:p>
            <a:pPr lvl="1"/>
            <a:r>
              <a:t>Nível de Corpo Dois</a:t>
            </a:r>
          </a:p>
          <a:p>
            <a:pPr lvl="2"/>
            <a:r>
              <a:t>Nível de Corpo Três</a:t>
            </a:r>
          </a:p>
          <a:p>
            <a:pPr lvl="3"/>
            <a:r>
              <a:t>Nível de Corpo Quatro</a:t>
            </a:r>
          </a:p>
          <a:p>
            <a:pPr lvl="4"/>
            <a:r>
              <a:t>Nível de Corpo Cinco</a:t>
            </a:r>
          </a:p>
        </p:txBody>
      </p:sp>
      <p:sp>
        <p:nvSpPr>
          <p:cNvPr id="4" name="Número do Slide"/>
          <p:cNvSpPr txBox="1"/>
          <p:nvPr>
            <p:ph type="sldNum" sz="quarter" idx="2"/>
          </p:nvPr>
        </p:nvSpPr>
        <p:spPr>
          <a:xfrm>
            <a:off x="11952882" y="13019484"/>
            <a:ext cx="460376" cy="498476"/>
          </a:xfrm>
          <a:prstGeom prst="rect">
            <a:avLst/>
          </a:prstGeom>
          <a:ln w="12700">
            <a:miter lim="400000"/>
          </a:ln>
        </p:spPr>
        <p:txBody>
          <a:bodyPr wrap="none" lIns="71437" tIns="71437" rIns="71437" bIns="71437">
            <a:spAutoFit/>
          </a:bodyPr>
          <a:lstStyle>
            <a:lvl1pPr defTabSz="821531">
              <a:lnSpc>
                <a:spcPct val="100000"/>
              </a:lnSpc>
              <a:spcBef>
                <a:spcPts val="0"/>
              </a:spcBef>
              <a:defRPr sz="2400">
                <a:solidFill>
                  <a:srgbClr val="000000"/>
                </a:solidFill>
                <a:latin typeface="Gill Sans"/>
                <a:ea typeface="Gill Sans"/>
                <a:cs typeface="Gill Sans"/>
                <a:sym typeface="Gill Sans"/>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Lst>
  <p:transition xmlns:p14="http://schemas.microsoft.com/office/powerpoint/2010/main" spd="med" advClick="1"/>
  <p:txStyles>
    <p:titleStyle>
      <a:lvl1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1pPr>
      <a:lvl2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2pPr>
      <a:lvl3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3pPr>
      <a:lvl4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4pPr>
      <a:lvl5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5pPr>
      <a:lvl6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6pPr>
      <a:lvl7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7pPr>
      <a:lvl8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8pPr>
      <a:lvl9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9pPr>
    </p:titleStyle>
    <p:bodyStyle>
      <a:lvl1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1pPr>
      <a:lvl2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2pPr>
      <a:lvl3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3pPr>
      <a:lvl4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4pPr>
      <a:lvl5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5pPr>
      <a:lvl6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6pPr>
      <a:lvl7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7pPr>
      <a:lvl8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8pPr>
      <a:lvl9pPr marL="0" marR="0" indent="0" algn="ctr" defTabSz="642937" rtl="0" latinLnBrk="0">
        <a:lnSpc>
          <a:spcPct val="80000"/>
        </a:lnSpc>
        <a:spcBef>
          <a:spcPts val="7700"/>
        </a:spcBef>
        <a:spcAft>
          <a:spcPts val="0"/>
        </a:spcAft>
        <a:buClrTx/>
        <a:buSzTx/>
        <a:buFontTx/>
        <a:buNone/>
        <a:tabLst/>
        <a:defRPr b="0" baseline="0" cap="none" i="0" spc="0" strike="noStrike" sz="7000" u="none">
          <a:solidFill>
            <a:srgbClr val="333333"/>
          </a:solidFill>
          <a:uFillTx/>
          <a:latin typeface="+mn-lt"/>
          <a:ea typeface="+mn-ea"/>
          <a:cs typeface="+mn-cs"/>
          <a:sym typeface="Helvetica Neue Thin"/>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1pPr>
      <a:lvl2pPr marL="0" marR="0" indent="2286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2pPr>
      <a:lvl3pPr marL="0" marR="0" indent="4572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3pPr>
      <a:lvl4pPr marL="0" marR="0" indent="6858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4pPr>
      <a:lvl5pPr marL="0" marR="0" indent="9144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5pPr>
      <a:lvl6pPr marL="0" marR="0" indent="11430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6pPr>
      <a:lvl7pPr marL="0" marR="0" indent="13716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7pPr>
      <a:lvl8pPr marL="0" marR="0" indent="16002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8pPr>
      <a:lvl9pPr marL="0" marR="0" indent="18288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9" name="6.jpg" descr="6.jpg"/>
          <p:cNvPicPr>
            <a:picLocks noChangeAspect="1"/>
          </p:cNvPicPr>
          <p:nvPr/>
        </p:nvPicPr>
        <p:blipFill>
          <a:blip r:embed="rId2">
            <a:extLst/>
          </a:blip>
          <a:stretch>
            <a:fillRect/>
          </a:stretch>
        </p:blipFill>
        <p:spPr>
          <a:xfrm>
            <a:off x="0" y="0"/>
            <a:ext cx="24384000" cy="13716000"/>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48" name="NOSSA LISTA"/>
          <p:cNvSpPr txBox="1"/>
          <p:nvPr/>
        </p:nvSpPr>
        <p:spPr>
          <a:xfrm>
            <a:off x="1607050" y="5652141"/>
            <a:ext cx="21169901" cy="241171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NOSSA LISTA</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50" name="“Pois aquele que não tem estas coisas é cego, vendo só o que está perto, e se esqueceu da purificação dos seus antigos pecados.”…"/>
          <p:cNvSpPr txBox="1"/>
          <p:nvPr/>
        </p:nvSpPr>
        <p:spPr>
          <a:xfrm>
            <a:off x="1923971" y="2167929"/>
            <a:ext cx="20536059" cy="938014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10700">
                <a:latin typeface="Helvetica Neue Medium"/>
                <a:ea typeface="Helvetica Neue Medium"/>
                <a:cs typeface="Helvetica Neue Medium"/>
                <a:sym typeface="Helvetica Neue Medium"/>
              </a:defRPr>
            </a:pPr>
            <a:r>
              <a:t>“Pois aquele que não tem estas coisas é cego, vendo só o que está perto, e se esqueceu da purificação dos seus antigos pecados.”</a:t>
            </a:r>
          </a:p>
          <a:p>
            <a:pPr>
              <a:defRPr sz="10700">
                <a:latin typeface="Helvetica Neue Medium"/>
                <a:ea typeface="Helvetica Neue Medium"/>
                <a:cs typeface="Helvetica Neue Medium"/>
                <a:sym typeface="Helvetica Neue Medium"/>
              </a:defRPr>
            </a:pPr>
            <a:r>
              <a:t>2Pedro 1:9 NAA</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52" name="De acordo com Pedro, qual é a real razão para não crescermos espiritualmente?"/>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De acordo com Pedro, qual é a real razão para não crescermos espiritualmente?</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54" name="Como você descreveria a visão que esse homem tem de si mesmo?"/>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Como você descreveria a visão que esse homem tem de si mesmo?</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56" name="O EVANGELHO NÃO É APENAS A PORTA DE ENTRADA, MAS O CAMINHO DA VIDA ESPIRITUAL"/>
          <p:cNvSpPr txBox="1"/>
          <p:nvPr/>
        </p:nvSpPr>
        <p:spPr>
          <a:xfrm>
            <a:off x="1923971" y="1283002"/>
            <a:ext cx="20536059" cy="1114999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90000"/>
              </a:lnSpc>
              <a:defRPr sz="15500">
                <a:latin typeface="Helvetica Neue Medium"/>
                <a:ea typeface="Helvetica Neue Medium"/>
                <a:cs typeface="Helvetica Neue Medium"/>
                <a:sym typeface="Helvetica Neue Medium"/>
              </a:defRPr>
            </a:lvl1pPr>
          </a:lstStyle>
          <a:p>
            <a:pPr/>
            <a:r>
              <a:t>O EVANGELHO NÃO É APENAS A PORTA DE ENTRADA, MAS O CAMINHO DA VIDA ESPIRITUAL</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58" name="CRER NO EVANGELHO"/>
          <p:cNvSpPr txBox="1"/>
          <p:nvPr/>
        </p:nvSpPr>
        <p:spPr>
          <a:xfrm>
            <a:off x="1086544" y="5652141"/>
            <a:ext cx="22210912" cy="241171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b="1" cap="all" sz="15000">
                <a:latin typeface="Helvetica Neue"/>
                <a:ea typeface="Helvetica Neue"/>
                <a:cs typeface="Helvetica Neue"/>
                <a:sym typeface="Helvetica Neue"/>
              </a:defRPr>
            </a:lvl1pPr>
          </a:lstStyle>
          <a:p>
            <a:pPr/>
            <a:r>
              <a:t>CRER NO EVANGELHO</a:t>
            </a:r>
          </a:p>
        </p:txBody>
      </p:sp>
      <p:sp>
        <p:nvSpPr>
          <p:cNvPr id="59" name="[ARTIGO]"/>
          <p:cNvSpPr txBox="1"/>
          <p:nvPr/>
        </p:nvSpPr>
        <p:spPr>
          <a:xfrm>
            <a:off x="10400474" y="1196914"/>
            <a:ext cx="3583052" cy="1060572"/>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defRPr b="1" sz="6000">
                <a:latin typeface="Helvetica Neue"/>
                <a:ea typeface="Helvetica Neue"/>
                <a:cs typeface="Helvetica Neue"/>
                <a:sym typeface="Helvetica Neue"/>
              </a:defRPr>
            </a:lvl1pPr>
          </a:lstStyle>
          <a:p>
            <a:pPr/>
            <a:r>
              <a:t>[ARTIGO]</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61" name="Nas últimas duas lições, usamos um gráfico para entender melhor o evangelho e como ele funciona em nossa vida. No estudo anterior, falamos sobre nossa tendência de &quot;encolher a cruz&quot; por meio do fingimento e do desempenho. Nesta lição, queremos examinar c"/>
          <p:cNvSpPr txBox="1"/>
          <p:nvPr/>
        </p:nvSpPr>
        <p:spPr>
          <a:xfrm>
            <a:off x="749022" y="1656692"/>
            <a:ext cx="22885956" cy="10402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Nas últimas duas lições, usamos um gráfico para entender melhor o evangelho e como ele funciona em nossa vida. No estudo anterior, falamos sobre nossa tendência de "encolher a cruz" por meio do fingimento e do desempenho. Nesta lição, queremos examinar como uma convicção forte e vibrante no evangelho nos liberta de nós mesmos e produz verdadeira e duradoura transformação espiritual.</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63" name="Na raiz da condição humana, há uma luta pela justiça e pela identidade. Ansiamos por nos sentirmos aceitas, aprovados, seguros e com significado, pois fomos criados por Deus para encontrar essas coisas nele. Mas o pecado nos separou de Deus e criou em nó"/>
          <p:cNvSpPr txBox="1"/>
          <p:nvPr/>
        </p:nvSpPr>
        <p:spPr>
          <a:xfrm>
            <a:off x="749022" y="513693"/>
            <a:ext cx="22885956" cy="12688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Na raiz da condição humana, há uma luta pela justiça e pela identidade. Ansiamos por nos sentirmos aceitas, aprovados, seguros e com significado, pois fomos criados por Deus para encontrar essas coisas nele. Mas o pecado nos separou de Deus e criou em nós um profundo senso de alienação. Quando Paulo falou sobre o povo judeu de seu tempo, ele escreveu: "eles não reconheciam a justiça que vem de Deus e procuravam estabelecer a sua própria" (Rm 10.3, NIV). </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65" name="Fazemos a mesma coisa. Da perspectiva teológica, o fingimento e o desempenho são simplesmente duas formas sofisticadas de estabelecer nossa própria justiça. Quando fingimos, estamos fazendo de conta que somos melhores do que realmente somos. Quando apela"/>
          <p:cNvSpPr txBox="1"/>
          <p:nvPr/>
        </p:nvSpPr>
        <p:spPr>
          <a:xfrm>
            <a:off x="749022" y="1085192"/>
            <a:ext cx="22885956" cy="11545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Fazemos a mesma coisa. Da perspectiva teológica, o fingimento e o desempenho são simplesmente duas formas sofisticadas de estabelecer nossa própria justiça. Quando fingimos, estamos fazendo de conta que somos melhores do que realmente somos. Quando apelamos para o desempenho, estamos tentando agradar a Deus por meio daquilo que realizamos. O fingimento e o desempenho refletem nossas tentativas pecaminosas de garantir nossa própria justiça e identidade sem Jesus.</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 name="ENCOLHENDO A CRUZ"/>
          <p:cNvSpPr txBox="1"/>
          <p:nvPr/>
        </p:nvSpPr>
        <p:spPr>
          <a:xfrm>
            <a:off x="757961" y="11052026"/>
            <a:ext cx="13577469" cy="1568748"/>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lgn="l">
              <a:defRPr b="1" sz="9400">
                <a:latin typeface="Helvetica Neue"/>
                <a:ea typeface="Helvetica Neue"/>
                <a:cs typeface="Helvetica Neue"/>
                <a:sym typeface="Helvetica Neue"/>
              </a:defRPr>
            </a:lvl1pPr>
          </a:lstStyle>
          <a:p>
            <a:pPr/>
            <a:r>
              <a:t>ENCOLHENDO A CRUZ</a:t>
            </a:r>
          </a:p>
        </p:txBody>
      </p:sp>
      <p:sp>
        <p:nvSpPr>
          <p:cNvPr id="68" name="Triângulo Retângulo 20"/>
          <p:cNvSpPr/>
          <p:nvPr/>
        </p:nvSpPr>
        <p:spPr>
          <a:xfrm rot="10800000">
            <a:off x="12663679" y="8200666"/>
            <a:ext cx="10914989" cy="451161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chemeClr val="accent5">
              <a:hueOff val="-444211"/>
              <a:satOff val="-14915"/>
              <a:lumOff val="22857"/>
            </a:schemeClr>
          </a:solidFill>
          <a:ln w="12700">
            <a:miter lim="400000"/>
          </a:ln>
        </p:spPr>
        <p:txBody>
          <a:bodyPr tIns="91439" bIns="91439" anchor="ctr"/>
          <a:lstStyle/>
          <a:p>
            <a:pPr defTabSz="1828800">
              <a:lnSpc>
                <a:spcPct val="100000"/>
              </a:lnSpc>
              <a:spcBef>
                <a:spcPts val="0"/>
              </a:spcBef>
              <a:defRPr sz="3600">
                <a:solidFill>
                  <a:srgbClr val="FFFFFF"/>
                </a:solidFill>
                <a:latin typeface="Calibri"/>
                <a:ea typeface="Calibri"/>
                <a:cs typeface="Calibri"/>
                <a:sym typeface="Calibri"/>
              </a:defRPr>
            </a:pPr>
          </a:p>
        </p:txBody>
      </p:sp>
      <p:sp>
        <p:nvSpPr>
          <p:cNvPr id="69" name="Triângulo Retângulo 3"/>
          <p:cNvSpPr/>
          <p:nvPr/>
        </p:nvSpPr>
        <p:spPr>
          <a:xfrm flipH="1">
            <a:off x="12663679" y="923575"/>
            <a:ext cx="10914989" cy="451161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chemeClr val="accent5">
              <a:hueOff val="-444211"/>
              <a:satOff val="-14915"/>
              <a:lumOff val="22857"/>
            </a:schemeClr>
          </a:solidFill>
          <a:ln w="12700">
            <a:miter lim="400000"/>
          </a:ln>
        </p:spPr>
        <p:txBody>
          <a:bodyPr tIns="91439" bIns="91439" anchor="ctr"/>
          <a:lstStyle/>
          <a:p>
            <a:pPr defTabSz="1828800">
              <a:lnSpc>
                <a:spcPct val="100000"/>
              </a:lnSpc>
              <a:spcBef>
                <a:spcPts val="0"/>
              </a:spcBef>
              <a:defRPr sz="3600">
                <a:solidFill>
                  <a:srgbClr val="FFFFFF"/>
                </a:solidFill>
                <a:latin typeface="Calibri"/>
                <a:ea typeface="Calibri"/>
                <a:cs typeface="Calibri"/>
                <a:sym typeface="Calibri"/>
              </a:defRPr>
            </a:pPr>
          </a:p>
        </p:txBody>
      </p:sp>
      <p:pic>
        <p:nvPicPr>
          <p:cNvPr id="70" name="Imagem 5" descr="Imagem 5"/>
          <p:cNvPicPr>
            <a:picLocks noChangeAspect="1"/>
          </p:cNvPicPr>
          <p:nvPr/>
        </p:nvPicPr>
        <p:blipFill>
          <a:blip r:embed="rId2">
            <a:extLst/>
          </a:blip>
          <a:stretch>
            <a:fillRect/>
          </a:stretch>
        </p:blipFill>
        <p:spPr>
          <a:xfrm>
            <a:off x="11160751" y="5683399"/>
            <a:ext cx="2291146" cy="2291146"/>
          </a:xfrm>
          <a:prstGeom prst="rect">
            <a:avLst/>
          </a:prstGeom>
          <a:ln w="12700">
            <a:miter lim="400000"/>
          </a:ln>
        </p:spPr>
      </p:pic>
      <p:sp>
        <p:nvSpPr>
          <p:cNvPr id="71" name="Conector de Seta Reta 6"/>
          <p:cNvSpPr/>
          <p:nvPr/>
        </p:nvSpPr>
        <p:spPr>
          <a:xfrm flipV="1">
            <a:off x="9342302" y="923574"/>
            <a:ext cx="14373605" cy="5910805"/>
          </a:xfrm>
          <a:prstGeom prst="line">
            <a:avLst/>
          </a:prstGeom>
          <a:ln w="101600">
            <a:solidFill>
              <a:srgbClr val="000000"/>
            </a:solidFill>
            <a:miter/>
            <a:tailEnd type="triangle"/>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2" name="Conector de Seta Reta 7"/>
          <p:cNvSpPr/>
          <p:nvPr/>
        </p:nvSpPr>
        <p:spPr>
          <a:xfrm>
            <a:off x="9342303" y="6834377"/>
            <a:ext cx="14373607" cy="5944723"/>
          </a:xfrm>
          <a:prstGeom prst="line">
            <a:avLst/>
          </a:prstGeom>
          <a:ln w="101600">
            <a:solidFill>
              <a:srgbClr val="000000"/>
            </a:solidFill>
            <a:miter/>
            <a:tailEnd type="triangle"/>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3" name="Conector reto 19"/>
          <p:cNvSpPr/>
          <p:nvPr/>
        </p:nvSpPr>
        <p:spPr>
          <a:xfrm flipH="1" flipV="1">
            <a:off x="-6704628" y="6834422"/>
            <a:ext cx="16046931" cy="1"/>
          </a:xfrm>
          <a:prstGeom prst="line">
            <a:avLst/>
          </a:prstGeom>
          <a:ln w="101600">
            <a:solidFill>
              <a:srgbClr val="000000"/>
            </a:solidFill>
            <a:miter/>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4" name="Conector reto 25"/>
          <p:cNvSpPr/>
          <p:nvPr/>
        </p:nvSpPr>
        <p:spPr>
          <a:xfrm flipH="1" flipV="1">
            <a:off x="8000652" y="4538077"/>
            <a:ext cx="1387902" cy="2296276"/>
          </a:xfrm>
          <a:prstGeom prst="line">
            <a:avLst/>
          </a:prstGeom>
          <a:ln w="50800">
            <a:solidFill>
              <a:srgbClr val="4472C4"/>
            </a:solidFill>
            <a:prstDash val="sysDash"/>
            <a:miter/>
          </a:ln>
        </p:spPr>
        <p:txBody>
          <a:bodyPr tIns="91439" bIns="91439"/>
          <a:lstStyle/>
          <a:p>
            <a:pPr algn="l" defTabSz="1828800">
              <a:lnSpc>
                <a:spcPct val="100000"/>
              </a:lnSpc>
              <a:spcBef>
                <a:spcPts val="0"/>
              </a:spcBef>
              <a:defRPr sz="3600">
                <a:solidFill>
                  <a:srgbClr val="000000"/>
                </a:solidFill>
                <a:latin typeface="Calibri"/>
                <a:ea typeface="Calibri"/>
                <a:cs typeface="Calibri"/>
                <a:sym typeface="Calibri"/>
              </a:defRPr>
            </a:pPr>
          </a:p>
        </p:txBody>
      </p:sp>
      <p:sp>
        <p:nvSpPr>
          <p:cNvPr id="75" name="CaixaDeTexto 29"/>
          <p:cNvSpPr txBox="1"/>
          <p:nvPr/>
        </p:nvSpPr>
        <p:spPr>
          <a:xfrm>
            <a:off x="4863144" y="3827602"/>
            <a:ext cx="5718077" cy="1047460"/>
          </a:xfrm>
          <a:prstGeom prst="rect">
            <a:avLst/>
          </a:prstGeom>
          <a:ln w="12700">
            <a:miter lim="400000"/>
          </a:ln>
          <a:extLst>
            <a:ext uri="{C572A759-6A51-4108-AA02-DFA0A04FC94B}">
              <ma14:wrappingTextBoxFlag xmlns:ma14="http://schemas.microsoft.com/office/mac/drawingml/2011/main" val="1"/>
            </a:ext>
          </a:extLst>
        </p:spPr>
        <p:txBody>
          <a:bodyPr tIns="91439" bIns="91439"/>
          <a:lstStyle>
            <a:lvl1pPr defTabSz="1828800">
              <a:lnSpc>
                <a:spcPct val="100000"/>
              </a:lnSpc>
              <a:spcBef>
                <a:spcPts val="0"/>
              </a:spcBef>
              <a:defRPr b="1" sz="5000">
                <a:solidFill>
                  <a:srgbClr val="4472C4"/>
                </a:solidFill>
                <a:latin typeface="Calibri"/>
                <a:ea typeface="Calibri"/>
                <a:cs typeface="Calibri"/>
                <a:sym typeface="Calibri"/>
              </a:defRPr>
            </a:lvl1pPr>
          </a:lstStyle>
          <a:p>
            <a:pPr/>
            <a:r>
              <a:t>CONVERSÃO</a:t>
            </a:r>
          </a:p>
        </p:txBody>
      </p:sp>
      <p:sp>
        <p:nvSpPr>
          <p:cNvPr id="76" name="CaixaDeTexto 30"/>
          <p:cNvSpPr txBox="1"/>
          <p:nvPr/>
        </p:nvSpPr>
        <p:spPr>
          <a:xfrm>
            <a:off x="3001813" y="7015281"/>
            <a:ext cx="2894458" cy="1051522"/>
          </a:xfrm>
          <a:prstGeom prst="rect">
            <a:avLst/>
          </a:prstGeom>
          <a:ln w="12700">
            <a:miter lim="400000"/>
          </a:ln>
          <a:extLst>
            <a:ext uri="{C572A759-6A51-4108-AA02-DFA0A04FC94B}">
              <ma14:wrappingTextBoxFlag xmlns:ma14="http://schemas.microsoft.com/office/mac/drawingml/2011/main" val="1"/>
            </a:ext>
          </a:extLst>
        </p:spPr>
        <p:txBody>
          <a:bodyPr tIns="91439" bIns="91439"/>
          <a:lstStyle>
            <a:lvl1pPr defTabSz="1828800">
              <a:lnSpc>
                <a:spcPct val="100000"/>
              </a:lnSpc>
              <a:spcBef>
                <a:spcPts val="0"/>
              </a:spcBef>
              <a:defRPr sz="5000">
                <a:solidFill>
                  <a:srgbClr val="000000"/>
                </a:solidFill>
                <a:latin typeface="Calibri"/>
                <a:ea typeface="Calibri"/>
                <a:cs typeface="Calibri"/>
                <a:sym typeface="Calibri"/>
              </a:defRPr>
            </a:lvl1pPr>
          </a:lstStyle>
          <a:p>
            <a:pPr/>
            <a:r>
              <a:t>TEMPO</a:t>
            </a:r>
          </a:p>
        </p:txBody>
      </p:sp>
      <p:pic>
        <p:nvPicPr>
          <p:cNvPr id="77" name="Imagem 14" descr="Imagem 14"/>
          <p:cNvPicPr>
            <a:picLocks noChangeAspect="1"/>
          </p:cNvPicPr>
          <p:nvPr/>
        </p:nvPicPr>
        <p:blipFill>
          <a:blip r:embed="rId2">
            <a:extLst/>
          </a:blip>
          <a:stretch>
            <a:fillRect/>
          </a:stretch>
        </p:blipFill>
        <p:spPr>
          <a:xfrm>
            <a:off x="13427546" y="5705248"/>
            <a:ext cx="2291146" cy="2291146"/>
          </a:xfrm>
          <a:prstGeom prst="rect">
            <a:avLst/>
          </a:prstGeom>
          <a:ln w="12700">
            <a:miter lim="400000"/>
          </a:ln>
        </p:spPr>
      </p:pic>
      <p:pic>
        <p:nvPicPr>
          <p:cNvPr id="78" name="Imagem 15" descr="Imagem 15"/>
          <p:cNvPicPr>
            <a:picLocks noChangeAspect="1"/>
          </p:cNvPicPr>
          <p:nvPr/>
        </p:nvPicPr>
        <p:blipFill>
          <a:blip r:embed="rId2">
            <a:extLst/>
          </a:blip>
          <a:stretch>
            <a:fillRect/>
          </a:stretch>
        </p:blipFill>
        <p:spPr>
          <a:xfrm>
            <a:off x="15718690" y="5672356"/>
            <a:ext cx="2291146" cy="2291146"/>
          </a:xfrm>
          <a:prstGeom prst="rect">
            <a:avLst/>
          </a:prstGeom>
          <a:ln w="12700">
            <a:miter lim="400000"/>
          </a:ln>
        </p:spPr>
      </p:pic>
      <p:pic>
        <p:nvPicPr>
          <p:cNvPr id="79" name="Imagem 16" descr="Imagem 16"/>
          <p:cNvPicPr>
            <a:picLocks noChangeAspect="1"/>
          </p:cNvPicPr>
          <p:nvPr/>
        </p:nvPicPr>
        <p:blipFill>
          <a:blip r:embed="rId2">
            <a:extLst/>
          </a:blip>
          <a:stretch>
            <a:fillRect/>
          </a:stretch>
        </p:blipFill>
        <p:spPr>
          <a:xfrm>
            <a:off x="17985486" y="5694204"/>
            <a:ext cx="2291146" cy="2291146"/>
          </a:xfrm>
          <a:prstGeom prst="rect">
            <a:avLst/>
          </a:prstGeom>
          <a:ln w="12700">
            <a:miter lim="400000"/>
          </a:ln>
        </p:spPr>
      </p:pic>
      <p:pic>
        <p:nvPicPr>
          <p:cNvPr id="80" name="Imagem 17" descr="Imagem 17"/>
          <p:cNvPicPr>
            <a:picLocks noChangeAspect="1"/>
          </p:cNvPicPr>
          <p:nvPr/>
        </p:nvPicPr>
        <p:blipFill>
          <a:blip r:embed="rId2">
            <a:extLst/>
          </a:blip>
          <a:stretch>
            <a:fillRect/>
          </a:stretch>
        </p:blipFill>
        <p:spPr>
          <a:xfrm>
            <a:off x="20276630" y="5688850"/>
            <a:ext cx="2291146" cy="2291146"/>
          </a:xfrm>
          <a:prstGeom prst="rect">
            <a:avLst/>
          </a:prstGeom>
          <a:ln w="12700">
            <a:miter lim="400000"/>
          </a:ln>
        </p:spPr>
      </p:pic>
      <p:sp>
        <p:nvSpPr>
          <p:cNvPr id="81" name="CaixaDeTexto 22"/>
          <p:cNvSpPr txBox="1"/>
          <p:nvPr/>
        </p:nvSpPr>
        <p:spPr>
          <a:xfrm rot="20256000">
            <a:off x="9360811" y="3235985"/>
            <a:ext cx="13200203" cy="928651"/>
          </a:xfrm>
          <a:prstGeom prst="rect">
            <a:avLst/>
          </a:prstGeom>
          <a:ln w="12700">
            <a:miter lim="400000"/>
          </a:ln>
          <a:extLst>
            <a:ext uri="{C572A759-6A51-4108-AA02-DFA0A04FC94B}">
              <ma14:wrappingTextBoxFlag xmlns:ma14="http://schemas.microsoft.com/office/mac/drawingml/2011/main" val="1"/>
            </a:ext>
          </a:extLst>
        </p:spPr>
        <p:txBody>
          <a:bodyPr tIns="91439" bIns="91439" anchor="ctr"/>
          <a:lstStyle>
            <a:lvl1pPr algn="l" defTabSz="1828800">
              <a:lnSpc>
                <a:spcPct val="100000"/>
              </a:lnSpc>
              <a:spcBef>
                <a:spcPts val="0"/>
              </a:spcBef>
              <a:defRPr cap="all" sz="5000">
                <a:solidFill>
                  <a:srgbClr val="000000"/>
                </a:solidFill>
                <a:latin typeface="Calibri"/>
                <a:ea typeface="Calibri"/>
                <a:cs typeface="Calibri"/>
                <a:sym typeface="Calibri"/>
              </a:defRPr>
            </a:lvl1pPr>
          </a:lstStyle>
          <a:p>
            <a:pPr/>
            <a:r>
              <a:t>Percepção da santidade de Deus</a:t>
            </a:r>
          </a:p>
        </p:txBody>
      </p:sp>
      <p:sp>
        <p:nvSpPr>
          <p:cNvPr id="82" name="CaixaDeTexto 24"/>
          <p:cNvSpPr txBox="1"/>
          <p:nvPr/>
        </p:nvSpPr>
        <p:spPr>
          <a:xfrm rot="1350000">
            <a:off x="9279690" y="10020785"/>
            <a:ext cx="15235691" cy="928650"/>
          </a:xfrm>
          <a:prstGeom prst="rect">
            <a:avLst/>
          </a:prstGeom>
          <a:ln w="12700">
            <a:miter lim="400000"/>
          </a:ln>
          <a:extLst>
            <a:ext uri="{C572A759-6A51-4108-AA02-DFA0A04FC94B}">
              <ma14:wrappingTextBoxFlag xmlns:ma14="http://schemas.microsoft.com/office/mac/drawingml/2011/main" val="1"/>
            </a:ext>
          </a:extLst>
        </p:spPr>
        <p:txBody>
          <a:bodyPr tIns="91439" bIns="91439" anchor="ctr"/>
          <a:lstStyle>
            <a:lvl1pPr algn="l" defTabSz="1828800">
              <a:lnSpc>
                <a:spcPct val="100000"/>
              </a:lnSpc>
              <a:spcBef>
                <a:spcPts val="0"/>
              </a:spcBef>
              <a:defRPr cap="all" sz="5000">
                <a:solidFill>
                  <a:srgbClr val="000000"/>
                </a:solidFill>
                <a:latin typeface="Calibri"/>
                <a:ea typeface="Calibri"/>
                <a:cs typeface="Calibri"/>
                <a:sym typeface="Calibri"/>
              </a:defRPr>
            </a:lvl1pPr>
          </a:lstStyle>
          <a:p>
            <a:pPr/>
            <a:r>
              <a:t>Percepção da minha pecaminosidade</a:t>
            </a:r>
          </a:p>
        </p:txBody>
      </p:sp>
      <p:sp>
        <p:nvSpPr>
          <p:cNvPr id="83" name="CaixaDeTexto 29"/>
          <p:cNvSpPr txBox="1"/>
          <p:nvPr/>
        </p:nvSpPr>
        <p:spPr>
          <a:xfrm>
            <a:off x="18302130" y="3579263"/>
            <a:ext cx="4268556" cy="928650"/>
          </a:xfrm>
          <a:prstGeom prst="rect">
            <a:avLst/>
          </a:prstGeom>
          <a:ln w="12700">
            <a:miter lim="400000"/>
          </a:ln>
          <a:extLst>
            <a:ext uri="{C572A759-6A51-4108-AA02-DFA0A04FC94B}">
              <ma14:wrappingTextBoxFlag xmlns:ma14="http://schemas.microsoft.com/office/mac/drawingml/2011/main" val="1"/>
            </a:ext>
          </a:extLst>
        </p:spPr>
        <p:txBody>
          <a:bodyPr tIns="91439" bIns="91439"/>
          <a:lstStyle>
            <a:lvl1pPr defTabSz="1828800">
              <a:lnSpc>
                <a:spcPct val="100000"/>
              </a:lnSpc>
              <a:spcBef>
                <a:spcPts val="0"/>
              </a:spcBef>
              <a:defRPr b="1" sz="4700">
                <a:solidFill>
                  <a:srgbClr val="FFFFFF"/>
                </a:solidFill>
                <a:latin typeface="Calibri"/>
                <a:ea typeface="Calibri"/>
                <a:cs typeface="Calibri"/>
                <a:sym typeface="Calibri"/>
              </a:defRPr>
            </a:lvl1pPr>
          </a:lstStyle>
          <a:p>
            <a:pPr/>
            <a:r>
              <a:t>DESEMPENHO</a:t>
            </a:r>
          </a:p>
        </p:txBody>
      </p:sp>
      <p:sp>
        <p:nvSpPr>
          <p:cNvPr id="84" name="Linha"/>
          <p:cNvSpPr/>
          <p:nvPr/>
        </p:nvSpPr>
        <p:spPr>
          <a:xfrm flipV="1">
            <a:off x="20436408" y="2514610"/>
            <a:ext cx="1" cy="870673"/>
          </a:xfrm>
          <a:prstGeom prst="line">
            <a:avLst/>
          </a:prstGeom>
          <a:ln w="63500">
            <a:solidFill>
              <a:srgbClr val="FFFFFF"/>
            </a:solidFill>
            <a:miter lim="400000"/>
            <a:tailEnd type="triangle"/>
          </a:ln>
        </p:spPr>
        <p:txBody>
          <a:bodyPr lIns="71437" tIns="71437" rIns="71437" bIns="71437" anchor="ctr"/>
          <a:lstStyle/>
          <a:p>
            <a:pPr/>
          </a:p>
        </p:txBody>
      </p:sp>
      <p:sp>
        <p:nvSpPr>
          <p:cNvPr id="85" name="Linha"/>
          <p:cNvSpPr/>
          <p:nvPr/>
        </p:nvSpPr>
        <p:spPr>
          <a:xfrm flipH="1">
            <a:off x="17616191" y="3919165"/>
            <a:ext cx="870673" cy="1"/>
          </a:xfrm>
          <a:prstGeom prst="line">
            <a:avLst/>
          </a:prstGeom>
          <a:ln w="63500">
            <a:solidFill>
              <a:srgbClr val="FFFFFF"/>
            </a:solidFill>
            <a:miter lim="400000"/>
            <a:tailEnd type="triangle"/>
          </a:ln>
        </p:spPr>
        <p:txBody>
          <a:bodyPr lIns="71437" tIns="71437" rIns="71437" bIns="71437" anchor="ctr"/>
          <a:lstStyle/>
          <a:p>
            <a:pPr/>
          </a:p>
        </p:txBody>
      </p:sp>
      <p:sp>
        <p:nvSpPr>
          <p:cNvPr id="86" name="Linha"/>
          <p:cNvSpPr/>
          <p:nvPr/>
        </p:nvSpPr>
        <p:spPr>
          <a:xfrm>
            <a:off x="22385952" y="3919165"/>
            <a:ext cx="870673" cy="1"/>
          </a:xfrm>
          <a:prstGeom prst="line">
            <a:avLst/>
          </a:prstGeom>
          <a:ln w="63500">
            <a:solidFill>
              <a:srgbClr val="FFFFFF"/>
            </a:solidFill>
            <a:miter lim="400000"/>
            <a:tailEnd type="triangle"/>
          </a:ln>
        </p:spPr>
        <p:txBody>
          <a:bodyPr lIns="71437" tIns="71437" rIns="71437" bIns="71437" anchor="ctr"/>
          <a:lstStyle/>
          <a:p>
            <a:pPr/>
          </a:p>
        </p:txBody>
      </p:sp>
      <p:sp>
        <p:nvSpPr>
          <p:cNvPr id="87" name="Linha"/>
          <p:cNvSpPr/>
          <p:nvPr/>
        </p:nvSpPr>
        <p:spPr>
          <a:xfrm>
            <a:off x="20436408" y="4402550"/>
            <a:ext cx="1" cy="870672"/>
          </a:xfrm>
          <a:prstGeom prst="line">
            <a:avLst/>
          </a:prstGeom>
          <a:ln w="63500">
            <a:solidFill>
              <a:srgbClr val="FFFFFF"/>
            </a:solidFill>
            <a:miter lim="400000"/>
            <a:tailEnd type="triangle"/>
          </a:ln>
        </p:spPr>
        <p:txBody>
          <a:bodyPr lIns="71437" tIns="71437" rIns="71437" bIns="71437" anchor="ctr"/>
          <a:lstStyle/>
          <a:p>
            <a:pPr/>
          </a:p>
        </p:txBody>
      </p:sp>
      <p:sp>
        <p:nvSpPr>
          <p:cNvPr id="88" name="CaixaDeTexto 29"/>
          <p:cNvSpPr txBox="1"/>
          <p:nvPr/>
        </p:nvSpPr>
        <p:spPr>
          <a:xfrm>
            <a:off x="18302130" y="9377143"/>
            <a:ext cx="4268556" cy="928651"/>
          </a:xfrm>
          <a:prstGeom prst="rect">
            <a:avLst/>
          </a:prstGeom>
          <a:ln w="12700">
            <a:miter lim="400000"/>
          </a:ln>
          <a:extLst>
            <a:ext uri="{C572A759-6A51-4108-AA02-DFA0A04FC94B}">
              <ma14:wrappingTextBoxFlag xmlns:ma14="http://schemas.microsoft.com/office/mac/drawingml/2011/main" val="1"/>
            </a:ext>
          </a:extLst>
        </p:spPr>
        <p:txBody>
          <a:bodyPr tIns="91439" bIns="91439"/>
          <a:lstStyle>
            <a:lvl1pPr defTabSz="1828800">
              <a:lnSpc>
                <a:spcPct val="100000"/>
              </a:lnSpc>
              <a:spcBef>
                <a:spcPts val="0"/>
              </a:spcBef>
              <a:defRPr b="1" sz="4700">
                <a:solidFill>
                  <a:srgbClr val="FFFFFF"/>
                </a:solidFill>
                <a:latin typeface="Calibri"/>
                <a:ea typeface="Calibri"/>
                <a:cs typeface="Calibri"/>
                <a:sym typeface="Calibri"/>
              </a:defRPr>
            </a:lvl1pPr>
          </a:lstStyle>
          <a:p>
            <a:pPr/>
            <a:r>
              <a:t>FINGIMENTO</a:t>
            </a:r>
          </a:p>
        </p:txBody>
      </p:sp>
      <p:sp>
        <p:nvSpPr>
          <p:cNvPr id="89" name="Linha"/>
          <p:cNvSpPr/>
          <p:nvPr/>
        </p:nvSpPr>
        <p:spPr>
          <a:xfrm flipV="1">
            <a:off x="20436408" y="8388691"/>
            <a:ext cx="1" cy="870673"/>
          </a:xfrm>
          <a:prstGeom prst="line">
            <a:avLst/>
          </a:prstGeom>
          <a:ln w="63500">
            <a:solidFill>
              <a:srgbClr val="FFFFFF"/>
            </a:solidFill>
            <a:miter lim="400000"/>
            <a:tailEnd type="triangle"/>
          </a:ln>
        </p:spPr>
        <p:txBody>
          <a:bodyPr lIns="71437" tIns="71437" rIns="71437" bIns="71437" anchor="ctr"/>
          <a:lstStyle/>
          <a:p>
            <a:pPr/>
          </a:p>
        </p:txBody>
      </p:sp>
      <p:sp>
        <p:nvSpPr>
          <p:cNvPr id="90" name="Linha"/>
          <p:cNvSpPr/>
          <p:nvPr/>
        </p:nvSpPr>
        <p:spPr>
          <a:xfrm flipH="1">
            <a:off x="17616191" y="9666246"/>
            <a:ext cx="870673" cy="1"/>
          </a:xfrm>
          <a:prstGeom prst="line">
            <a:avLst/>
          </a:prstGeom>
          <a:ln w="63500">
            <a:solidFill>
              <a:srgbClr val="FFFFFF"/>
            </a:solidFill>
            <a:miter lim="400000"/>
            <a:tailEnd type="triangle"/>
          </a:ln>
        </p:spPr>
        <p:txBody>
          <a:bodyPr lIns="71437" tIns="71437" rIns="71437" bIns="71437" anchor="ctr"/>
          <a:lstStyle/>
          <a:p>
            <a:pPr/>
          </a:p>
        </p:txBody>
      </p:sp>
      <p:sp>
        <p:nvSpPr>
          <p:cNvPr id="91" name="Linha"/>
          <p:cNvSpPr/>
          <p:nvPr/>
        </p:nvSpPr>
        <p:spPr>
          <a:xfrm>
            <a:off x="22385952" y="9666246"/>
            <a:ext cx="870673" cy="1"/>
          </a:xfrm>
          <a:prstGeom prst="line">
            <a:avLst/>
          </a:prstGeom>
          <a:ln w="63500">
            <a:solidFill>
              <a:srgbClr val="FFFFFF"/>
            </a:solidFill>
            <a:miter lim="400000"/>
            <a:tailEnd type="triangle"/>
          </a:ln>
        </p:spPr>
        <p:txBody>
          <a:bodyPr lIns="71437" tIns="71437" rIns="71437" bIns="71437" anchor="ctr"/>
          <a:lstStyle/>
          <a:p>
            <a:pPr/>
          </a:p>
        </p:txBody>
      </p:sp>
      <p:sp>
        <p:nvSpPr>
          <p:cNvPr id="92" name="Linha"/>
          <p:cNvSpPr/>
          <p:nvPr/>
        </p:nvSpPr>
        <p:spPr>
          <a:xfrm>
            <a:off x="20436408" y="10149630"/>
            <a:ext cx="1" cy="870673"/>
          </a:xfrm>
          <a:prstGeom prst="line">
            <a:avLst/>
          </a:prstGeom>
          <a:ln w="63500">
            <a:solidFill>
              <a:srgbClr val="FFFFFF"/>
            </a:solidFill>
            <a:miter lim="400000"/>
            <a:tailEnd type="triangle"/>
          </a:ln>
        </p:spPr>
        <p:txBody>
          <a:bodyPr lIns="71437" tIns="71437" rIns="71437" bIns="71437" anchor="ctr"/>
          <a:lstStyle/>
          <a:p>
            <a:pPr/>
          </a:p>
        </p:txBody>
      </p:sp>
      <p:sp>
        <p:nvSpPr>
          <p:cNvPr id="93" name="Linha"/>
          <p:cNvSpPr/>
          <p:nvPr/>
        </p:nvSpPr>
        <p:spPr>
          <a:xfrm>
            <a:off x="5939204" y="7396925"/>
            <a:ext cx="870673" cy="1"/>
          </a:xfrm>
          <a:prstGeom prst="line">
            <a:avLst/>
          </a:prstGeom>
          <a:ln w="63500">
            <a:solidFill>
              <a:srgbClr val="000000"/>
            </a:solidFill>
            <a:miter lim="400000"/>
            <a:tailEnd type="triangle"/>
          </a:ln>
        </p:spPr>
        <p:txBody>
          <a:bodyPr lIns="71437" tIns="71437" rIns="71437" bIns="71437" anchor="ctr"/>
          <a:lstStyle/>
          <a:p>
            <a:pPr/>
          </a:p>
        </p:txBody>
      </p:sp>
      <p:sp>
        <p:nvSpPr>
          <p:cNvPr id="94" name="Linha"/>
          <p:cNvSpPr/>
          <p:nvPr/>
        </p:nvSpPr>
        <p:spPr>
          <a:xfrm>
            <a:off x="7043541" y="7396925"/>
            <a:ext cx="870673" cy="1"/>
          </a:xfrm>
          <a:prstGeom prst="line">
            <a:avLst/>
          </a:prstGeom>
          <a:ln w="63500">
            <a:solidFill>
              <a:srgbClr val="000000"/>
            </a:solidFill>
            <a:miter lim="400000"/>
            <a:tailEnd type="triangle"/>
          </a:ln>
        </p:spPr>
        <p:txBody>
          <a:bodyPr lIns="71437" tIns="71437" rIns="71437" bIns="71437" anchor="ctr"/>
          <a:lstStyle/>
          <a:p>
            <a:pPr/>
          </a:p>
        </p:txBody>
      </p:sp>
      <p:sp>
        <p:nvSpPr>
          <p:cNvPr id="95" name="Linha"/>
          <p:cNvSpPr/>
          <p:nvPr/>
        </p:nvSpPr>
        <p:spPr>
          <a:xfrm>
            <a:off x="908381" y="7396925"/>
            <a:ext cx="870673" cy="1"/>
          </a:xfrm>
          <a:prstGeom prst="line">
            <a:avLst/>
          </a:prstGeom>
          <a:ln w="63500">
            <a:solidFill>
              <a:srgbClr val="000000"/>
            </a:solidFill>
            <a:miter lim="400000"/>
            <a:tailEnd type="triangle"/>
          </a:ln>
        </p:spPr>
        <p:txBody>
          <a:bodyPr lIns="71437" tIns="71437" rIns="71437" bIns="71437" anchor="ctr"/>
          <a:lstStyle/>
          <a:p>
            <a:pPr/>
          </a:p>
        </p:txBody>
      </p:sp>
      <p:sp>
        <p:nvSpPr>
          <p:cNvPr id="96" name="Linha"/>
          <p:cNvSpPr/>
          <p:nvPr/>
        </p:nvSpPr>
        <p:spPr>
          <a:xfrm>
            <a:off x="2012718" y="7396925"/>
            <a:ext cx="870672" cy="1"/>
          </a:xfrm>
          <a:prstGeom prst="line">
            <a:avLst/>
          </a:prstGeom>
          <a:ln w="63500">
            <a:solidFill>
              <a:srgbClr val="000000"/>
            </a:solidFill>
            <a:miter lim="400000"/>
            <a:tailEnd type="triangle"/>
          </a:ln>
        </p:spPr>
        <p:txBody>
          <a:bodyPr lIns="71437" tIns="71437" rIns="71437" bIns="71437" anchor="ctr"/>
          <a:lstStyle/>
          <a:p>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31" name="Quando você imagina o tipo de pessoa que deseja ser espiritualmente, que tipos de coisas você vê?"/>
          <p:cNvSpPr txBox="1"/>
          <p:nvPr/>
        </p:nvSpPr>
        <p:spPr>
          <a:xfrm>
            <a:off x="1607050" y="938009"/>
            <a:ext cx="21169901" cy="6946307"/>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2900">
                <a:latin typeface="Helvetica Neue Medium"/>
                <a:ea typeface="Helvetica Neue Medium"/>
                <a:cs typeface="Helvetica Neue Medium"/>
                <a:sym typeface="Helvetica Neue Medium"/>
              </a:defRPr>
            </a:lvl1pPr>
          </a:lstStyle>
          <a:p>
            <a:pPr/>
            <a:r>
              <a:t>Quando você imagina o tipo de pessoa que deseja ser espiritualmente, que tipos de coisas você vê?</a:t>
            </a:r>
          </a:p>
        </p:txBody>
      </p:sp>
      <p:sp>
        <p:nvSpPr>
          <p:cNvPr id="32" name="Em que aspectos você quer crescer espiritualmente?"/>
          <p:cNvSpPr txBox="1"/>
          <p:nvPr/>
        </p:nvSpPr>
        <p:spPr>
          <a:xfrm>
            <a:off x="1607050" y="8498360"/>
            <a:ext cx="21169901" cy="3694173"/>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2800">
                <a:solidFill>
                  <a:schemeClr val="accent5">
                    <a:hueOff val="-176146"/>
                    <a:satOff val="3665"/>
                    <a:lumOff val="-13986"/>
                  </a:schemeClr>
                </a:solidFill>
                <a:latin typeface="Helvetica Neue Medium"/>
                <a:ea typeface="Helvetica Neue Medium"/>
                <a:cs typeface="Helvetica Neue Medium"/>
                <a:sym typeface="Helvetica Neue Medium"/>
              </a:defRPr>
            </a:lvl1pPr>
          </a:lstStyle>
          <a:p>
            <a:pPr/>
            <a:r>
              <a:t>Em que aspectos você quer crescer espiritualmente?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 grpId="1"/>
    </p:bldLst>
  </p:timing>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98" name="Para realmente vivenciar a profunda transformação que Deus nos promete no evangelho, precisamos continuamente nos arrepender dessas tendências pecaminosas. Nossa alma precisa se tornar profundamente arraigada na verdade do evangelho, de modo que ancoremo"/>
          <p:cNvSpPr txBox="1"/>
          <p:nvPr/>
        </p:nvSpPr>
        <p:spPr>
          <a:xfrm>
            <a:off x="749022" y="1085192"/>
            <a:ext cx="22885956" cy="11545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Para realmente vivenciar a profunda transformação que Deus nos promete no evangelho, precisamos continuamente nos arrepender dessas tendências pecaminosas. Nossa alma precisa se tornar profundamente arraigada na verdade do evangelho, de modo que ancoremos nossa justiça e identidade em Jesus, e não em nós mesmos. Mais especificamente, as promessas de justiça passiva e adoção contidas no evangelho devem tornar-se centrais na nossa maneira de pensar e viver.</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00" name="A justiça passiva é a verdade bíblica de que Deus não só perdoou nosso pecado, mas também creditou a nós a justiça ativa de Jesus. Romanos 3 fala de uma justiça de Deus que vem a nós por meio da fé: &quot;Mas agora a justiça de Deus se manifestou, sem a lei, "/>
          <p:cNvSpPr txBox="1"/>
          <p:nvPr/>
        </p:nvSpPr>
        <p:spPr>
          <a:xfrm>
            <a:off x="749022" y="1085192"/>
            <a:ext cx="22885956" cy="11545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A justiça passiva é a verdade bíblica de que Deus não só perdoou nosso pecado, mas também creditou a nós a justiça ativa de Jesus. Romanos 3 fala de uma justiça de Deus que vem a nós por meio da fé: "Mas agora a justiça de Deus se manifestou, sem a lei, atestada pela Lei e pelos Profetas; isto é, a justiça de Deus por meio da fé em Jesus Cristo para todos os que creem; pois não há distinção” (Rm 3.21,22). Sobre essa justiça passiva, Martinho Lutero escreve:</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02" name="Chama-se &quot;justiça passiva&quot; porque não temos de labutar por ela[ .. . ]. Não é uma justiça pela qual trabalhamos, mas a justiça que recebemos pela fé. Essa justiça passiva é um mistério que alguém que não conhece a Jesus não consegue entender. Aliás, nem "/>
          <p:cNvSpPr txBox="1"/>
          <p:nvPr/>
        </p:nvSpPr>
        <p:spPr>
          <a:xfrm>
            <a:off x="749022" y="513693"/>
            <a:ext cx="22885956" cy="12688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solidFill>
                  <a:schemeClr val="accent5">
                    <a:hueOff val="-522602"/>
                    <a:satOff val="-6700"/>
                    <a:lumOff val="-22320"/>
                  </a:schemeClr>
                </a:solidFill>
                <a:latin typeface="Helvetica Neue Medium"/>
                <a:ea typeface="Helvetica Neue Medium"/>
                <a:cs typeface="Helvetica Neue Medium"/>
                <a:sym typeface="Helvetica Neue Medium"/>
              </a:defRPr>
            </a:lvl1pPr>
          </a:lstStyle>
          <a:p>
            <a:pPr/>
            <a:r>
              <a:t>Chama-se "justiça passiva" porque não temos de labutar por ela[ .. . ]. Não é uma justiça pela qual trabalhamos, mas a justiça que recebemos pela fé. Essa justiça passiva é um mistério que alguém que não conhece a Jesus não consegue entender. Aliás, nem os cristãos têm uma compreensão completa dela e raramente usufruem dela na vida diária [ ... ]. Quando existe qualquer medo ou nossa consciência fica perturbada, isso é sinal de que perdemos de vista nossa justiça "passiva" e Cristo está oculto.</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04" name="A pessoa que se afasta da justiça &quot;passiva&quot; não tem outra escolha senão viver pela justiça &quot;das obras&quot;. Se não depender da obra de Cristo, terá de depender de sua própria obra. Portanto, temos de ensinar e continuamente repetir a verdade dessa justiça &quot;p"/>
          <p:cNvSpPr txBox="1"/>
          <p:nvPr/>
        </p:nvSpPr>
        <p:spPr>
          <a:xfrm>
            <a:off x="749022" y="2228192"/>
            <a:ext cx="22885956" cy="9259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solidFill>
                  <a:schemeClr val="accent5">
                    <a:hueOff val="-522602"/>
                    <a:satOff val="-6700"/>
                    <a:lumOff val="-22320"/>
                  </a:schemeClr>
                </a:solidFill>
                <a:latin typeface="Helvetica Neue Medium"/>
                <a:ea typeface="Helvetica Neue Medium"/>
                <a:cs typeface="Helvetica Neue Medium"/>
                <a:sym typeface="Helvetica Neue Medium"/>
              </a:defRPr>
            </a:lvl1pPr>
          </a:lstStyle>
          <a:p>
            <a:pPr/>
            <a:r>
              <a:t>A pessoa que se afasta da justiça "passiva" não tem outra escolha senão viver pela justiça "das obras". Se não depender da obra de Cristo, terá de depender de sua própria obra. Portanto, temos de ensinar e continuamente repetir a verdade dessa justiça "passiva" ou "cristã" para que os cristãos continuem a crer nela e jamais a confundam com a justiça "das obras”.</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06" name="Lutero lembra que, se nos afastarmos da &quot;justiça passiva&quot;, nossos corações tenderão naturalmente à justiça própria ou à das obras. Para lutar contra nossa tendência de encolher o evangelho dessa forma, devemos constantemente nos arrepender de beber nas f"/>
          <p:cNvSpPr txBox="1"/>
          <p:nvPr/>
        </p:nvSpPr>
        <p:spPr>
          <a:xfrm>
            <a:off x="749022" y="1085192"/>
            <a:ext cx="22885956" cy="11545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Lutero lembra que, se nos afastarmos da "justiça passiva", nossos corações tenderão naturalmente à justiça própria ou à das obras. Para lutar contra nossa tendência de encolher o evangelho dessa forma, devemos constantemente nos arrepender de beber nas falsas fontes da justiça e pregar o evangelho para nós mesmos, especialmente a verdade da justiça passiva. Devemos nos agarrar à promessa bíblica de que Deus está satisfeito conosco porque está satisfeito com Jesus.</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08" name="Quando abraçamos o evangelho dessa forma, olhar para o nosso pecado não é algo assustador ou constrangedor. Na verdade, fazer isso nos conduz à adoração, porque Jesus morreu por todo esse pecado, e é também libertador, pois o pecado não mais define nossa"/>
          <p:cNvSpPr txBox="1"/>
          <p:nvPr/>
        </p:nvSpPr>
        <p:spPr>
          <a:xfrm>
            <a:off x="749022" y="1085192"/>
            <a:ext cx="22885956" cy="11545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Quando abraçamos o evangelho dessa forma, olhar para o nosso pecado não é algo assustador ou constrangedor. Na verdade, fazer isso nos conduz à adoração, porque Jesus morreu por todo esse pecado, e é também libertador, pois o pecado não mais define nossa identidade! Nossa justiça está em Cristo. A boa notícia do evangelho não é o fato de que Deus dá muita importância a nós, mas, sim, o fato de que ele nos liberta para dar muita importância a Jesus.</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0" name="A adoção é a verdade bíblica de que Deus nos acolheu em sua família como filhos e filhas em virtude de nossa união com Jesus. Parte da obra do Espírito Santo é confirmar essa adoção dentro de nós: &quot;Porque não recebestes um espírito de escravidão para vos"/>
          <p:cNvSpPr txBox="1"/>
          <p:nvPr/>
        </p:nvSpPr>
        <p:spPr>
          <a:xfrm>
            <a:off x="749022" y="1656692"/>
            <a:ext cx="22885956" cy="10402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A adoção é a verdade bíblica de que Deus nos acolheu em sua família como filhos e filhas em virtude de nossa união com Jesus. Parte da obra do Espírito Santo é confirmar essa adoção dentro de nós: "Porque não recebestes um espírito de escravidão para vos reconduzir ao temor, mas o Espírito de adoção, pelo qual clamamos: Aba, Pai! O próprio Espírito dá testemunho ao nosso espírito de que somos filhos de Deus" (Rm 8.15,16).</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2" name="O texto de Gálatas 4.7 diz a mesma coisa com palavras diferentes: &quot;Portanto, tu não és mais escravo, mas filho; e, se és filho, és também herdeiro por obra de Deus”.…"/>
          <p:cNvSpPr txBox="1"/>
          <p:nvPr/>
        </p:nvSpPr>
        <p:spPr>
          <a:xfrm>
            <a:off x="749022" y="1737060"/>
            <a:ext cx="22885956" cy="10241881"/>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nSpc>
                <a:spcPct val="100000"/>
              </a:lnSpc>
              <a:defRPr sz="7400">
                <a:latin typeface="Helvetica Neue Medium"/>
                <a:ea typeface="Helvetica Neue Medium"/>
                <a:cs typeface="Helvetica Neue Medium"/>
                <a:sym typeface="Helvetica Neue Medium"/>
              </a:defRPr>
            </a:pPr>
            <a:r>
              <a:t>O texto de Gálatas 4.7 diz a mesma coisa com palavras diferentes: "Portanto, tu não és mais escravo, mas filho; e, se és filho, és também herdeiro por obra de Deus”.</a:t>
            </a:r>
          </a:p>
          <a:p>
            <a:pPr>
              <a:lnSpc>
                <a:spcPct val="100000"/>
              </a:lnSpc>
              <a:defRPr sz="7400">
                <a:latin typeface="Helvetica Neue Medium"/>
                <a:ea typeface="Helvetica Neue Medium"/>
                <a:cs typeface="Helvetica Neue Medium"/>
                <a:sym typeface="Helvetica Neue Medium"/>
              </a:defRPr>
            </a:pPr>
            <a:r>
              <a:t>Mas assim como nos desviamos da justiça passiva, também somos propensos a esquecer nossa identidade como filhos de Deus. Vivemos como órfãos, e não como filhos e filhas.</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4" name="Em vez de descansar no amor paternal de Deus, buscamos ganhar seu favor tentando viver à altura de suas expectativas (ou da nossa visão equivocada delas). Vivemos assim em uma verdadeira esteira, na tentativa de sermos &quot;bons cristãos&quot; para receber a apro"/>
          <p:cNvSpPr txBox="1"/>
          <p:nvPr/>
        </p:nvSpPr>
        <p:spPr>
          <a:xfrm>
            <a:off x="749022" y="513693"/>
            <a:ext cx="22885956" cy="12688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Em vez de descansar no amor paternal de Deus, buscamos ganhar seu favor tentando viver à altura de suas expectativas (ou da nossa visão equivocada delas). Vivemos assim em uma verdadeira esteira, na tentativa de sermos "bons cristãos" para receber a aprovação de Deus. Para lutar contra nossa tendência de diminuir o evangelho dessa forma, devemos continuamente nos arrepender da nossa mentalidade de órfãos e persistir em nossa verdadeira identidade como filhos e filhas de Deus.</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6" name="Pela fé, temos de nos apegar à promessa contida no evangelho de que somos adotados como filhos de Deus. A justiça de Jesus foi creditada a nós, independentemente das obras (Rm 4.4-8). Não precisamos fazer nada para assegurar o amor e a aceitação de Deus;"/>
          <p:cNvSpPr txBox="1"/>
          <p:nvPr/>
        </p:nvSpPr>
        <p:spPr>
          <a:xfrm>
            <a:off x="749022" y="3371192"/>
            <a:ext cx="22885956" cy="6973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Pela fé, temos de nos apegar à promessa contida no evangelho de que somos adotados como filhos de Deus. A justiça de Jesus foi creditada a nós, independentemente das obras (Rm 4.4-8). Não precisamos fazer nada para assegurar o amor e a aceitação de Deus; Jesus já nos assegurou isso.</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34" name="SERMOS CADA VEZ MAIS ATIVOS E FRUTÍFEROS EM NOSSA FÉ"/>
          <p:cNvSpPr txBox="1"/>
          <p:nvPr/>
        </p:nvSpPr>
        <p:spPr>
          <a:xfrm>
            <a:off x="1923971" y="2652849"/>
            <a:ext cx="20536059" cy="8410301"/>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700">
                <a:latin typeface="Helvetica Neue Medium"/>
                <a:ea typeface="Helvetica Neue Medium"/>
                <a:cs typeface="Helvetica Neue Medium"/>
                <a:sym typeface="Helvetica Neue Medium"/>
              </a:defRPr>
            </a:lvl1pPr>
          </a:lstStyle>
          <a:p>
            <a:pPr/>
            <a:r>
              <a:t>SERMOS CADA VEZ MAIS ATIVOS E FRUTÍFEROS EM NOSSA FÉ</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18" name="Na raiz de todos os nossos pecados visíveis encontra-se a luta invisível por justiça e identidade. Em outras palavras, nunca crescemos a ponto de não ter mais necessidade do evangelho. É como Martinho Lutero escreveu: &quot;O mais necessário é que conheçamos "/>
          <p:cNvSpPr txBox="1"/>
          <p:nvPr/>
        </p:nvSpPr>
        <p:spPr>
          <a:xfrm>
            <a:off x="749022" y="2228192"/>
            <a:ext cx="22885956" cy="925961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Na raiz de todos os nossos pecados visíveis encontra-se a luta invisível por justiça e identidade. Em outras palavras, nunca crescemos a ponto de não ter mais necessidade do evangelho. É como Martinho Lutero escreveu: "O mais necessário é que conheçamos bem [o evangelho], o ensinemos às pessoas e o martelemos continuamente na cabeça delas".</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20" name="Quando percebemos nossa tendência para o fingimento e o desempenho, que são nossas tentativas de construir nossa própria justiça e identidade, devemos nos arrepender do pecado e crer novamente nas promessas do evangelho. Este é o padrão constante da vida"/>
          <p:cNvSpPr txBox="1"/>
          <p:nvPr/>
        </p:nvSpPr>
        <p:spPr>
          <a:xfrm>
            <a:off x="749022" y="653024"/>
            <a:ext cx="22885956" cy="1240995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200">
                <a:latin typeface="Helvetica Neue Medium"/>
                <a:ea typeface="Helvetica Neue Medium"/>
                <a:cs typeface="Helvetica Neue Medium"/>
                <a:sym typeface="Helvetica Neue Medium"/>
              </a:defRPr>
            </a:lvl1pPr>
          </a:lstStyle>
          <a:p>
            <a:pPr/>
            <a:r>
              <a:t>Quando percebemos nossa tendência para o fingimento e o desempenho, que são nossas tentativas de construir nossa própria justiça e identidade, devemos nos arrepender do pecado e crer novamente nas promessas do evangelho. Este é o padrão constante da vida cristã: arrependimento e fé, arrependimento e fé, arrependimento e fé. À medida que caminhamos dessa forma, o evangelho vai se enraizando mais profundamente em nossas almas, e Jesus e sua cruz se tornarão "maiores" na realidade diária da nossa vida.</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22" name="ÓRFÃOS VS. FILHOS"/>
          <p:cNvSpPr txBox="1"/>
          <p:nvPr/>
        </p:nvSpPr>
        <p:spPr>
          <a:xfrm>
            <a:off x="2620645" y="5652141"/>
            <a:ext cx="19142711" cy="2411718"/>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defRPr b="1" cap="all" sz="15000">
                <a:latin typeface="Helvetica Neue"/>
                <a:ea typeface="Helvetica Neue"/>
                <a:cs typeface="Helvetica Neue"/>
                <a:sym typeface="Helvetica Neue"/>
              </a:defRPr>
            </a:lvl1pPr>
          </a:lstStyle>
          <a:p>
            <a:pPr/>
            <a:r>
              <a:t>ÓRFÃOS VS. FILHOS</a:t>
            </a:r>
          </a:p>
        </p:txBody>
      </p:sp>
      <p:sp>
        <p:nvSpPr>
          <p:cNvPr id="123" name="[EXERCÍCIO]"/>
          <p:cNvSpPr txBox="1"/>
          <p:nvPr/>
        </p:nvSpPr>
        <p:spPr>
          <a:xfrm>
            <a:off x="9751631" y="1196914"/>
            <a:ext cx="4880738" cy="1060572"/>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defRPr b="1" sz="6000">
                <a:latin typeface="Helvetica Neue"/>
                <a:ea typeface="Helvetica Neue"/>
                <a:cs typeface="Helvetica Neue"/>
                <a:sym typeface="Helvetica Neue"/>
              </a:defRPr>
            </a:lvl1pPr>
          </a:lstStyle>
          <a:p>
            <a:pPr/>
            <a:r>
              <a:t>[EXERCÍCIO]</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25" name="Este é um exercício prático para revelar nossas tendências pecaminosas de manipular a vida, bem como nossa necessidade diária de voltar para Cristo. O exercício provavelmente vai rebaixar seu ego, o que é um dos primeiros passos no serviço a Cristo e aos"/>
          <p:cNvSpPr txBox="1"/>
          <p:nvPr/>
        </p:nvSpPr>
        <p:spPr>
          <a:xfrm>
            <a:off x="749022" y="2799692"/>
            <a:ext cx="22885956" cy="811661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nSpc>
                <a:spcPct val="100000"/>
              </a:lnSpc>
              <a:defRPr sz="7400">
                <a:latin typeface="Helvetica Neue Medium"/>
                <a:ea typeface="Helvetica Neue Medium"/>
                <a:cs typeface="Helvetica Neue Medium"/>
                <a:sym typeface="Helvetica Neue Medium"/>
              </a:defRPr>
            </a:lvl1pPr>
          </a:lstStyle>
          <a:p>
            <a:pPr/>
            <a:r>
              <a:t>Este é um exercício prático para revelar nossas tendências pecaminosas de manipular a vida, bem como nossa necessidade diária de voltar para Cristo. O exercício provavelmente vai rebaixar seu ego, o que é um dos primeiros passos no serviço a Cristo e aos outros. Leia cada frase da esquerda para a direita. </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DCDEE0"/>
        </a:solidFill>
      </p:bgPr>
    </p:bg>
    <p:spTree>
      <p:nvGrpSpPr>
        <p:cNvPr id="1" name=""/>
        <p:cNvGrpSpPr/>
        <p:nvPr/>
      </p:nvGrpSpPr>
      <p:grpSpPr>
        <a:xfrm>
          <a:off x="0" y="0"/>
          <a:ext cx="0" cy="0"/>
          <a:chOff x="0" y="0"/>
          <a:chExt cx="0" cy="0"/>
        </a:xfrm>
      </p:grpSpPr>
      <p:sp>
        <p:nvSpPr>
          <p:cNvPr id="127" name="Na coluna “O órfão/a órfã&quot;, marque um &quot;x&quot; no quadrinho ao lado da frase que descreve sua tendência. Sublinhe as palavras que mais se aplicam a você.…"/>
          <p:cNvSpPr txBox="1"/>
          <p:nvPr/>
        </p:nvSpPr>
        <p:spPr>
          <a:xfrm>
            <a:off x="749022" y="1737060"/>
            <a:ext cx="22885956" cy="10241881"/>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marL="1511300" indent="-1511300" algn="l">
              <a:lnSpc>
                <a:spcPct val="100000"/>
              </a:lnSpc>
              <a:buSzPct val="90000"/>
              <a:buBlip>
                <a:blip r:embed="rId2"/>
              </a:buBlip>
              <a:defRPr sz="7400">
                <a:latin typeface="Helvetica Neue Medium"/>
                <a:ea typeface="Helvetica Neue Medium"/>
                <a:cs typeface="Helvetica Neue Medium"/>
                <a:sym typeface="Helvetica Neue Medium"/>
              </a:defRPr>
            </a:pPr>
            <a:r>
              <a:t>Na coluna “O órfão/a órfã", marque um "x" no quadrinho ao lado da </a:t>
            </a:r>
            <a:r>
              <a:rPr b="1" u="sng">
                <a:latin typeface="Helvetica Neue"/>
                <a:ea typeface="Helvetica Neue"/>
                <a:cs typeface="Helvetica Neue"/>
                <a:sym typeface="Helvetica Neue"/>
              </a:rPr>
              <a:t>frase que descreve sua tendência</a:t>
            </a:r>
            <a:r>
              <a:t>. Sublinhe as palavras que mais se aplicam a você. </a:t>
            </a:r>
          </a:p>
          <a:p>
            <a:pPr marL="1511300" indent="-1511300" algn="l">
              <a:lnSpc>
                <a:spcPct val="100000"/>
              </a:lnSpc>
              <a:buSzPct val="90000"/>
              <a:buBlip>
                <a:blip r:embed="rId2"/>
              </a:buBlip>
              <a:defRPr sz="7400">
                <a:latin typeface="Helvetica Neue Medium"/>
                <a:ea typeface="Helvetica Neue Medium"/>
                <a:cs typeface="Helvetica Neue Medium"/>
                <a:sym typeface="Helvetica Neue Medium"/>
              </a:defRPr>
            </a:pPr>
            <a:r>
              <a:t>Na coluna "O filho/a filha", marque os quadrinhos das </a:t>
            </a:r>
            <a:r>
              <a:rPr b="1" u="sng">
                <a:latin typeface="Helvetica Neue"/>
                <a:ea typeface="Helvetica Neue"/>
                <a:cs typeface="Helvetica Neue"/>
                <a:sym typeface="Helvetica Neue"/>
              </a:rPr>
              <a:t>frases que expressam o aspecto em que você mais deseja crescer</a:t>
            </a:r>
            <a:r>
              <a:t>, sublinhando as palavras-chave.</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29" name="COLUNA DA ESQUERDA"/>
          <p:cNvSpPr txBox="1"/>
          <p:nvPr/>
        </p:nvSpPr>
        <p:spPr>
          <a:xfrm>
            <a:off x="1607050" y="4027113"/>
            <a:ext cx="21169901" cy="566177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20000">
                <a:latin typeface="Helvetica Neue Medium"/>
                <a:ea typeface="Helvetica Neue Medium"/>
                <a:cs typeface="Helvetica Neue Medium"/>
                <a:sym typeface="Helvetica Neue Medium"/>
              </a:defRPr>
            </a:lvl1pPr>
          </a:lstStyle>
          <a:p>
            <a:pPr/>
            <a:r>
              <a:t>COLUNA DA ESQUERDA</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31" name="Como esse sentimento influencia a maneira que você se relaciona com Deus e com as outras pessoas?"/>
          <p:cNvSpPr txBox="1"/>
          <p:nvPr/>
        </p:nvSpPr>
        <p:spPr>
          <a:xfrm>
            <a:off x="1607050" y="1911478"/>
            <a:ext cx="21169901" cy="989304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Como esse sentimento influencia a maneira que você se relaciona com Deus e com as outras pessoas?</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33" name="De que modo essa tendência revela uma descrença básica nas verdades do evangelho?…"/>
          <p:cNvSpPr txBox="1"/>
          <p:nvPr/>
        </p:nvSpPr>
        <p:spPr>
          <a:xfrm>
            <a:off x="1607050" y="1689748"/>
            <a:ext cx="21169901" cy="1033650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14600">
                <a:latin typeface="Helvetica Neue Medium"/>
                <a:ea typeface="Helvetica Neue Medium"/>
                <a:cs typeface="Helvetica Neue Medium"/>
                <a:sym typeface="Helvetica Neue Medium"/>
              </a:defRPr>
            </a:pPr>
            <a:r>
              <a:t>De que modo essa tendência revela uma descrença básica nas verdades do evangelho?</a:t>
            </a:r>
          </a:p>
          <a:p>
            <a:pPr>
              <a:defRPr sz="12700">
                <a:latin typeface="Helvetica Neue Medium"/>
                <a:ea typeface="Helvetica Neue Medium"/>
                <a:cs typeface="Helvetica Neue Medium"/>
                <a:sym typeface="Helvetica Neue Medium"/>
              </a:defRPr>
            </a:pPr>
            <a:r>
              <a:t>(adoção | justiça passiva)</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35" name="COLUNA DA DIREITA"/>
          <p:cNvSpPr txBox="1"/>
          <p:nvPr/>
        </p:nvSpPr>
        <p:spPr>
          <a:xfrm>
            <a:off x="1607050" y="4027113"/>
            <a:ext cx="21169901" cy="566177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20000">
                <a:latin typeface="Helvetica Neue Medium"/>
                <a:ea typeface="Helvetica Neue Medium"/>
                <a:cs typeface="Helvetica Neue Medium"/>
                <a:sym typeface="Helvetica Neue Medium"/>
              </a:defRPr>
            </a:lvl1pPr>
          </a:lstStyle>
          <a:p>
            <a:pPr/>
            <a:r>
              <a:t>COLUNA DA DIREITA</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37" name="Como isso mudaria sua forma de se relacionar com Deus e com as outras pessoas?"/>
          <p:cNvSpPr txBox="1"/>
          <p:nvPr/>
        </p:nvSpPr>
        <p:spPr>
          <a:xfrm>
            <a:off x="1607050" y="2846644"/>
            <a:ext cx="21169901" cy="802271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Como isso mudaria sua forma de se relacionar com Deus e com as outras pessoas?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36" name="“Pelo poder de Deus nos foram concedidas todas as coisas que conduzem à vida e à piedade, pelo pleno conhecimento daquele que nos chamou para a sua própria glória e virtude. Por meio delas, ele nos concedeu as suas preciosas e mui grandes promessas, para"/>
          <p:cNvSpPr txBox="1"/>
          <p:nvPr/>
        </p:nvSpPr>
        <p:spPr>
          <a:xfrm>
            <a:off x="1923971" y="909146"/>
            <a:ext cx="20536059" cy="11897708"/>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7700">
                <a:latin typeface="Helvetica Neue Medium"/>
                <a:ea typeface="Helvetica Neue Medium"/>
                <a:cs typeface="Helvetica Neue Medium"/>
                <a:sym typeface="Helvetica Neue Medium"/>
              </a:defRPr>
            </a:pPr>
            <a:r>
              <a:t>“Pelo poder de Deus </a:t>
            </a:r>
            <a:r>
              <a:rPr b="1" u="sng">
                <a:latin typeface="Helvetica Neue"/>
                <a:ea typeface="Helvetica Neue"/>
                <a:cs typeface="Helvetica Neue"/>
                <a:sym typeface="Helvetica Neue"/>
              </a:rPr>
              <a:t>nos foram concedidas todas as coisas que conduzem à vida e à piedade</a:t>
            </a:r>
            <a:r>
              <a:t>, pelo pleno conhecimento daquele que nos chamou para a sua própria glória e virtude. Por meio delas, ele nos concedeu as suas preciosas e mui grandes promessas, para que por elas vocês se tornem coparticipantes da natureza divina, tendo escapado da corrupção das paixões que há no mundo.”</a:t>
            </a:r>
          </a:p>
          <a:p>
            <a:pPr>
              <a:defRPr sz="7700">
                <a:latin typeface="Helvetica Neue Medium"/>
                <a:ea typeface="Helvetica Neue Medium"/>
                <a:cs typeface="Helvetica Neue Medium"/>
                <a:sym typeface="Helvetica Neue Medium"/>
              </a:defRPr>
            </a:pPr>
            <a:r>
              <a:t>2Pedro 1:3-4 NAA</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139" name="Como o evangelho o capacita a crescer no relacionamento com Deus e o próximo?…"/>
          <p:cNvSpPr txBox="1"/>
          <p:nvPr/>
        </p:nvSpPr>
        <p:spPr>
          <a:xfrm>
            <a:off x="1607050" y="1689748"/>
            <a:ext cx="21169901" cy="1033650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14600">
                <a:latin typeface="Helvetica Neue Medium"/>
                <a:ea typeface="Helvetica Neue Medium"/>
                <a:cs typeface="Helvetica Neue Medium"/>
                <a:sym typeface="Helvetica Neue Medium"/>
              </a:defRPr>
            </a:pPr>
            <a:r>
              <a:t>Como o evangelho o capacita a crescer no relacionamento com Deus e o próximo?</a:t>
            </a:r>
          </a:p>
          <a:p>
            <a:pPr>
              <a:defRPr sz="12700">
                <a:latin typeface="Helvetica Neue Medium"/>
                <a:ea typeface="Helvetica Neue Medium"/>
                <a:cs typeface="Helvetica Neue Medium"/>
                <a:sym typeface="Helvetica Neue Medium"/>
              </a:defRPr>
            </a:pPr>
            <a:r>
              <a:t>(adoção | justiça passiva)</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1" name="6.jpg" descr="6.jpg"/>
          <p:cNvPicPr>
            <a:picLocks noChangeAspect="1"/>
          </p:cNvPicPr>
          <p:nvPr/>
        </p:nvPicPr>
        <p:blipFill>
          <a:blip r:embed="rId2">
            <a:extLst/>
          </a:blip>
          <a:stretch>
            <a:fillRect/>
          </a:stretch>
        </p:blipFill>
        <p:spPr>
          <a:xfrm>
            <a:off x="0" y="0"/>
            <a:ext cx="24384000" cy="13716000"/>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38" name="“Por causa disso, concentrando todos os seus esforços, acrescentem à fé que vocês têm a virtude; à virtude, o conhecimento; ao conhecimento, o domínio próprio; ao domínio próprio, a perseverança; à perseverança, a piedade; à piedade, a fraternidade; à fr"/>
          <p:cNvSpPr txBox="1"/>
          <p:nvPr/>
        </p:nvSpPr>
        <p:spPr>
          <a:xfrm>
            <a:off x="1923971" y="1069593"/>
            <a:ext cx="20536059" cy="1157681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9000">
                <a:latin typeface="Helvetica Neue Medium"/>
                <a:ea typeface="Helvetica Neue Medium"/>
                <a:cs typeface="Helvetica Neue Medium"/>
                <a:sym typeface="Helvetica Neue Medium"/>
              </a:defRPr>
            </a:pPr>
            <a:r>
              <a:t>“Por causa disso, concentrando todos os seus esforços, acrescentem à </a:t>
            </a:r>
            <a:r>
              <a:rPr b="1" u="sng">
                <a:latin typeface="Helvetica Neue"/>
                <a:ea typeface="Helvetica Neue"/>
                <a:cs typeface="Helvetica Neue"/>
                <a:sym typeface="Helvetica Neue"/>
              </a:rPr>
              <a:t>fé</a:t>
            </a:r>
            <a:r>
              <a:t> que vocês têm a </a:t>
            </a:r>
            <a:r>
              <a:rPr b="1" u="sng">
                <a:latin typeface="Helvetica Neue"/>
                <a:ea typeface="Helvetica Neue"/>
                <a:cs typeface="Helvetica Neue"/>
                <a:sym typeface="Helvetica Neue"/>
              </a:rPr>
              <a:t>virtude</a:t>
            </a:r>
            <a:r>
              <a:t>; à virtude, o </a:t>
            </a:r>
            <a:r>
              <a:rPr b="1" u="sng">
                <a:latin typeface="Helvetica Neue"/>
                <a:ea typeface="Helvetica Neue"/>
                <a:cs typeface="Helvetica Neue"/>
                <a:sym typeface="Helvetica Neue"/>
              </a:rPr>
              <a:t>conhecimento</a:t>
            </a:r>
            <a:r>
              <a:t>; ao conhecimento, o </a:t>
            </a:r>
            <a:r>
              <a:rPr b="1" u="sng">
                <a:latin typeface="Helvetica Neue"/>
                <a:ea typeface="Helvetica Neue"/>
                <a:cs typeface="Helvetica Neue"/>
                <a:sym typeface="Helvetica Neue"/>
              </a:rPr>
              <a:t>domínio próprio</a:t>
            </a:r>
            <a:r>
              <a:t>; ao domínio próprio, a </a:t>
            </a:r>
            <a:r>
              <a:rPr b="1" u="sng">
                <a:latin typeface="Helvetica Neue"/>
                <a:ea typeface="Helvetica Neue"/>
                <a:cs typeface="Helvetica Neue"/>
                <a:sym typeface="Helvetica Neue"/>
              </a:rPr>
              <a:t>perseverança</a:t>
            </a:r>
            <a:r>
              <a:t>; à perseverança, a </a:t>
            </a:r>
            <a:r>
              <a:rPr b="1" u="sng">
                <a:latin typeface="Helvetica Neue"/>
                <a:ea typeface="Helvetica Neue"/>
                <a:cs typeface="Helvetica Neue"/>
                <a:sym typeface="Helvetica Neue"/>
              </a:rPr>
              <a:t>piedade</a:t>
            </a:r>
            <a:r>
              <a:t>; à piedade, a </a:t>
            </a:r>
            <a:r>
              <a:rPr b="1" u="sng">
                <a:latin typeface="Helvetica Neue"/>
                <a:ea typeface="Helvetica Neue"/>
                <a:cs typeface="Helvetica Neue"/>
                <a:sym typeface="Helvetica Neue"/>
              </a:rPr>
              <a:t>fraternidade</a:t>
            </a:r>
            <a:r>
              <a:t>; à fraternidade, o </a:t>
            </a:r>
            <a:r>
              <a:rPr b="1" u="sng">
                <a:latin typeface="Helvetica Neue"/>
                <a:ea typeface="Helvetica Neue"/>
                <a:cs typeface="Helvetica Neue"/>
                <a:sym typeface="Helvetica Neue"/>
              </a:rPr>
              <a:t>amor</a:t>
            </a:r>
            <a:r>
              <a:t>.”</a:t>
            </a:r>
          </a:p>
          <a:p>
            <a:pPr>
              <a:defRPr sz="9000">
                <a:latin typeface="Helvetica Neue Medium"/>
                <a:ea typeface="Helvetica Neue Medium"/>
                <a:cs typeface="Helvetica Neue Medium"/>
                <a:sym typeface="Helvetica Neue Medium"/>
              </a:defRPr>
            </a:pPr>
            <a:r>
              <a:t>2Pedro 1:5-7 NAA</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EEDF"/>
            </a:gs>
            <a:gs pos="100000">
              <a:srgbClr val="E8E8FF"/>
            </a:gs>
          </a:gsLst>
          <a:lin ang="14700000" scaled="0"/>
        </a:gradFill>
      </p:bgPr>
    </p:bg>
    <p:spTree>
      <p:nvGrpSpPr>
        <p:cNvPr id="1" name=""/>
        <p:cNvGrpSpPr/>
        <p:nvPr/>
      </p:nvGrpSpPr>
      <p:grpSpPr>
        <a:xfrm>
          <a:off x="0" y="0"/>
          <a:ext cx="0" cy="0"/>
          <a:chOff x="0" y="0"/>
          <a:chExt cx="0" cy="0"/>
        </a:xfrm>
      </p:grpSpPr>
      <p:sp>
        <p:nvSpPr>
          <p:cNvPr id="40" name="“Porque essas qualidades, estando presentes e aumentando cada vez mais, farão com que vocês não sejam nem inativos, nem infrutíferos no pleno conhecimento do nosso Senhor Jesus Cristo.”…"/>
          <p:cNvSpPr txBox="1"/>
          <p:nvPr/>
        </p:nvSpPr>
        <p:spPr>
          <a:xfrm>
            <a:off x="1923971" y="2203984"/>
            <a:ext cx="20536059" cy="930803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9000">
                <a:latin typeface="Helvetica Neue Medium"/>
                <a:ea typeface="Helvetica Neue Medium"/>
                <a:cs typeface="Helvetica Neue Medium"/>
                <a:sym typeface="Helvetica Neue Medium"/>
              </a:defRPr>
            </a:pPr>
            <a:r>
              <a:t>“Porque essas qualidades, estando presentes e aumentando cada vez mais, farão com que vocês não sejam nem inativos, nem infrutíferos no pleno conhecimento do nosso Senhor Jesus Cristo.”</a:t>
            </a:r>
          </a:p>
          <a:p>
            <a:pPr>
              <a:defRPr sz="9000">
                <a:latin typeface="Helvetica Neue Medium"/>
                <a:ea typeface="Helvetica Neue Medium"/>
                <a:cs typeface="Helvetica Neue Medium"/>
                <a:sym typeface="Helvetica Neue Medium"/>
              </a:defRPr>
            </a:pPr>
            <a:r>
              <a:t>2Pedro 1:8 NAA</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42" name="Como você acha que está vivendo em relação a essa lista?…"/>
          <p:cNvSpPr txBox="1"/>
          <p:nvPr/>
        </p:nvSpPr>
        <p:spPr>
          <a:xfrm>
            <a:off x="1607050" y="471537"/>
            <a:ext cx="21169901" cy="1277292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defRPr sz="12900">
                <a:latin typeface="Helvetica Neue Medium"/>
                <a:ea typeface="Helvetica Neue Medium"/>
                <a:cs typeface="Helvetica Neue Medium"/>
                <a:sym typeface="Helvetica Neue Medium"/>
              </a:defRPr>
            </a:pPr>
            <a:r>
              <a:t>Como você acha que está vivendo em relação a essa lista? </a:t>
            </a:r>
          </a:p>
          <a:p>
            <a:pPr>
              <a:defRPr sz="12900">
                <a:latin typeface="Helvetica Neue Medium"/>
                <a:ea typeface="Helvetica Neue Medium"/>
                <a:cs typeface="Helvetica Neue Medium"/>
                <a:sym typeface="Helvetica Neue Medium"/>
              </a:defRPr>
            </a:pPr>
            <a:r>
              <a:t>Se você comparasse com as qualidades listadas aqui, como avaliaria seu progresso?</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44" name="Por que às vezes é difícil crescer espiritualmente?"/>
          <p:cNvSpPr txBox="1"/>
          <p:nvPr/>
        </p:nvSpPr>
        <p:spPr>
          <a:xfrm>
            <a:off x="1607050" y="3781809"/>
            <a:ext cx="21169901" cy="615238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Por que às vezes é difícil crescer espiritualmente?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FFFCBB"/>
            </a:gs>
            <a:gs pos="100000">
              <a:srgbClr val="D4FFE2"/>
            </a:gs>
          </a:gsLst>
          <a:lin ang="14700000" scaled="0"/>
        </a:gradFill>
      </p:bgPr>
    </p:bg>
    <p:spTree>
      <p:nvGrpSpPr>
        <p:cNvPr id="1" name=""/>
        <p:cNvGrpSpPr/>
        <p:nvPr/>
      </p:nvGrpSpPr>
      <p:grpSpPr>
        <a:xfrm>
          <a:off x="0" y="0"/>
          <a:ext cx="0" cy="0"/>
          <a:chOff x="0" y="0"/>
          <a:chExt cx="0" cy="0"/>
        </a:xfrm>
      </p:grpSpPr>
      <p:sp>
        <p:nvSpPr>
          <p:cNvPr id="46" name="Que desafios você enfrenta quando se trata de fazer as coisas que Pedro lista ou de se tornar a pessoa que você quer ser?"/>
          <p:cNvSpPr txBox="1"/>
          <p:nvPr/>
        </p:nvSpPr>
        <p:spPr>
          <a:xfrm>
            <a:off x="1607050" y="976312"/>
            <a:ext cx="21169901" cy="117633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defRPr sz="15000">
                <a:latin typeface="Helvetica Neue Medium"/>
                <a:ea typeface="Helvetica Neue Medium"/>
                <a:cs typeface="Helvetica Neue Medium"/>
                <a:sym typeface="Helvetica Neue Medium"/>
              </a:defRPr>
            </a:lvl1pPr>
          </a:lstStyle>
          <a:p>
            <a:pPr/>
            <a:r>
              <a:t>Que desafios você enfrenta quando se trata de fazer as coisas que Pedro lista ou de se tornar a pessoa que você quer ser?</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333333"/>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Neue UltraLight"/>
        <a:ea typeface="Helvetica Neue UltraLight"/>
        <a:cs typeface="Helvetica Neue UltraLight"/>
      </a:majorFont>
      <a:minorFont>
        <a:latin typeface="Helvetica Neue Thin"/>
        <a:ea typeface="Helvetica Neue Thin"/>
        <a:cs typeface="Helvetica Neue Thi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484C9"/>
        </a:solid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Neue UltraLight"/>
        <a:ea typeface="Helvetica Neue UltraLight"/>
        <a:cs typeface="Helvetica Neue UltraLight"/>
      </a:majorFont>
      <a:minorFont>
        <a:latin typeface="Helvetica Neue Thin"/>
        <a:ea typeface="Helvetica Neue Thin"/>
        <a:cs typeface="Helvetica Neue Thi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484C9"/>
        </a:solid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642937" rtl="0" fontAlgn="auto" latinLnBrk="0" hangingPunct="0">
          <a:lnSpc>
            <a:spcPct val="80000"/>
          </a:lnSpc>
          <a:spcBef>
            <a:spcPts val="7700"/>
          </a:spcBef>
          <a:spcAft>
            <a:spcPts val="0"/>
          </a:spcAft>
          <a:buClrTx/>
          <a:buSzTx/>
          <a:buFontTx/>
          <a:buNone/>
          <a:tabLst/>
          <a:defRPr b="0" baseline="0" cap="none" i="0" spc="0" strike="noStrike" sz="7000" u="none" kumimoji="0" normalizeH="0">
            <a:ln>
              <a:noFill/>
            </a:ln>
            <a:solidFill>
              <a:srgbClr val="333333"/>
            </a:solidFill>
            <a:effectLst/>
            <a:uFillTx/>
            <a:latin typeface="+mn-lt"/>
            <a:ea typeface="+mn-ea"/>
            <a:cs typeface="+mn-cs"/>
            <a:sym typeface="Helvetica Neue Thi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