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1pPr>
    <a:lvl2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2pPr>
    <a:lvl3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3pPr>
    <a:lvl4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4pPr>
    <a:lvl5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5pPr>
    <a:lvl6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6pPr>
    <a:lvl7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7pPr>
    <a:lvl8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8pPr>
    <a:lvl9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
          <a:latin typeface="Gill Sans"/>
          <a:ea typeface="Gill Sans"/>
          <a:cs typeface="Gill Sans"/>
        </a:font>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6" name="Shape 26"/>
          <p:cNvSpPr/>
          <p:nvPr>
            <p:ph type="sldImg"/>
          </p:nvPr>
        </p:nvSpPr>
        <p:spPr>
          <a:xfrm>
            <a:off x="1143000" y="685800"/>
            <a:ext cx="4572000" cy="3429000"/>
          </a:xfrm>
          <a:prstGeom prst="rect">
            <a:avLst/>
          </a:prstGeom>
        </p:spPr>
        <p:txBody>
          <a:bodyPr/>
          <a:lstStyle/>
          <a:p>
            <a:pPr/>
          </a:p>
        </p:txBody>
      </p:sp>
      <p:sp>
        <p:nvSpPr>
          <p:cNvPr id="27" name="Shape 2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defRPr sz="2200">
        <a:latin typeface="Lucida Grande"/>
        <a:ea typeface="Lucida Grande"/>
        <a:cs typeface="Lucida Grande"/>
        <a:sym typeface="Lucida Grande"/>
      </a:defRPr>
    </a:lvl1pPr>
    <a:lvl2pPr indent="228600" defTabSz="457200" latinLnBrk="0">
      <a:defRPr sz="2200">
        <a:latin typeface="Lucida Grande"/>
        <a:ea typeface="Lucida Grande"/>
        <a:cs typeface="Lucida Grande"/>
        <a:sym typeface="Lucida Grande"/>
      </a:defRPr>
    </a:lvl2pPr>
    <a:lvl3pPr indent="457200" defTabSz="457200" latinLnBrk="0">
      <a:defRPr sz="2200">
        <a:latin typeface="Lucida Grande"/>
        <a:ea typeface="Lucida Grande"/>
        <a:cs typeface="Lucida Grande"/>
        <a:sym typeface="Lucida Grande"/>
      </a:defRPr>
    </a:lvl3pPr>
    <a:lvl4pPr indent="685800" defTabSz="457200" latinLnBrk="0">
      <a:defRPr sz="2200">
        <a:latin typeface="Lucida Grande"/>
        <a:ea typeface="Lucida Grande"/>
        <a:cs typeface="Lucida Grande"/>
        <a:sym typeface="Lucida Grande"/>
      </a:defRPr>
    </a:lvl4pPr>
    <a:lvl5pPr indent="914400" defTabSz="457200" latinLnBrk="0">
      <a:defRPr sz="2200">
        <a:latin typeface="Lucida Grande"/>
        <a:ea typeface="Lucida Grande"/>
        <a:cs typeface="Lucida Grande"/>
        <a:sym typeface="Lucida Grande"/>
      </a:defRPr>
    </a:lvl5pPr>
    <a:lvl6pPr indent="1143000" defTabSz="457200" latinLnBrk="0">
      <a:defRPr sz="2200">
        <a:latin typeface="Lucida Grande"/>
        <a:ea typeface="Lucida Grande"/>
        <a:cs typeface="Lucida Grande"/>
        <a:sym typeface="Lucida Grande"/>
      </a:defRPr>
    </a:lvl6pPr>
    <a:lvl7pPr indent="1371600" defTabSz="457200" latinLnBrk="0">
      <a:defRPr sz="2200">
        <a:latin typeface="Lucida Grande"/>
        <a:ea typeface="Lucida Grande"/>
        <a:cs typeface="Lucida Grande"/>
        <a:sym typeface="Lucida Grande"/>
      </a:defRPr>
    </a:lvl7pPr>
    <a:lvl8pPr indent="1600200" defTabSz="457200" latinLnBrk="0">
      <a:defRPr sz="2200">
        <a:latin typeface="Lucida Grande"/>
        <a:ea typeface="Lucida Grande"/>
        <a:cs typeface="Lucida Grande"/>
        <a:sym typeface="Lucida Grande"/>
      </a:defRPr>
    </a:lvl8pPr>
    <a:lvl9pPr indent="1828800" defTabSz="457200" latinLnBrk="0">
      <a:defRPr sz="2200">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Master Slide">
    <p:spTree>
      <p:nvGrpSpPr>
        <p:cNvPr id="1" name=""/>
        <p:cNvGrpSpPr/>
        <p:nvPr/>
      </p:nvGrpSpPr>
      <p:grpSpPr>
        <a:xfrm>
          <a:off x="0" y="0"/>
          <a:ext cx="0" cy="0"/>
          <a:chOff x="0" y="0"/>
          <a:chExt cx="0" cy="0"/>
        </a:xfrm>
      </p:grpSpPr>
      <p:sp>
        <p:nvSpPr>
          <p:cNvPr id="11"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de Título">
    <p:spTree>
      <p:nvGrpSpPr>
        <p:cNvPr id="1" name=""/>
        <p:cNvGrpSpPr/>
        <p:nvPr/>
      </p:nvGrpSpPr>
      <p:grpSpPr>
        <a:xfrm>
          <a:off x="0" y="0"/>
          <a:ext cx="0" cy="0"/>
          <a:chOff x="0" y="0"/>
          <a:chExt cx="0" cy="0"/>
        </a:xfrm>
      </p:grpSpPr>
      <p:sp>
        <p:nvSpPr>
          <p:cNvPr id="18" name="Texto do Título"/>
          <p:cNvSpPr txBox="1"/>
          <p:nvPr>
            <p:ph type="title"/>
          </p:nvPr>
        </p:nvSpPr>
        <p:spPr>
          <a:xfrm>
            <a:off x="3048000" y="2244725"/>
            <a:ext cx="18288000" cy="4775201"/>
          </a:xfrm>
          <a:prstGeom prst="rect">
            <a:avLst/>
          </a:prstGeom>
        </p:spPr>
        <p:txBody>
          <a:bodyPr lIns="91439" tIns="91439" rIns="91439" bIns="91439">
            <a:normAutofit fontScale="100000" lnSpcReduction="0"/>
          </a:bodyPr>
          <a:lstStyle>
            <a:lvl1pPr defTabSz="1828800">
              <a:lnSpc>
                <a:spcPct val="90000"/>
              </a:lnSpc>
              <a:spcBef>
                <a:spcPts val="0"/>
              </a:spcBef>
              <a:defRPr sz="12000">
                <a:solidFill>
                  <a:srgbClr val="000000"/>
                </a:solidFill>
                <a:latin typeface="Calibri Light"/>
                <a:ea typeface="Calibri Light"/>
                <a:cs typeface="Calibri Light"/>
                <a:sym typeface="Calibri Light"/>
              </a:defRPr>
            </a:lvl1pPr>
          </a:lstStyle>
          <a:p>
            <a:pPr/>
            <a:r>
              <a:t>Texto do Título</a:t>
            </a:r>
          </a:p>
        </p:txBody>
      </p:sp>
      <p:sp>
        <p:nvSpPr>
          <p:cNvPr id="19" name="Nível de Corpo Um…"/>
          <p:cNvSpPr txBox="1"/>
          <p:nvPr>
            <p:ph type="body" sz="quarter" idx="1"/>
          </p:nvPr>
        </p:nvSpPr>
        <p:spPr>
          <a:xfrm>
            <a:off x="3048000" y="7204075"/>
            <a:ext cx="18288000" cy="3311525"/>
          </a:xfrm>
          <a:prstGeom prst="rect">
            <a:avLst/>
          </a:prstGeom>
        </p:spPr>
        <p:txBody>
          <a:bodyPr lIns="91439" tIns="91439" rIns="91439" bIns="91439">
            <a:normAutofit fontScale="100000" lnSpcReduction="0"/>
          </a:bodyPr>
          <a:lstStyle>
            <a:lvl1pPr defTabSz="1828800">
              <a:lnSpc>
                <a:spcPct val="90000"/>
              </a:lnSpc>
              <a:spcBef>
                <a:spcPts val="2000"/>
              </a:spcBef>
              <a:defRPr sz="4800">
                <a:solidFill>
                  <a:srgbClr val="000000"/>
                </a:solidFill>
                <a:latin typeface="Calibri"/>
                <a:ea typeface="Calibri"/>
                <a:cs typeface="Calibri"/>
                <a:sym typeface="Calibri"/>
              </a:defRPr>
            </a:lvl1pPr>
            <a:lvl2pPr indent="457200" defTabSz="1828800">
              <a:lnSpc>
                <a:spcPct val="90000"/>
              </a:lnSpc>
              <a:spcBef>
                <a:spcPts val="2000"/>
              </a:spcBef>
              <a:defRPr sz="4800">
                <a:solidFill>
                  <a:srgbClr val="000000"/>
                </a:solidFill>
                <a:latin typeface="Calibri"/>
                <a:ea typeface="Calibri"/>
                <a:cs typeface="Calibri"/>
                <a:sym typeface="Calibri"/>
              </a:defRPr>
            </a:lvl2pPr>
            <a:lvl3pPr indent="914400" defTabSz="1828800">
              <a:lnSpc>
                <a:spcPct val="90000"/>
              </a:lnSpc>
              <a:spcBef>
                <a:spcPts val="2000"/>
              </a:spcBef>
              <a:defRPr sz="4800">
                <a:solidFill>
                  <a:srgbClr val="000000"/>
                </a:solidFill>
                <a:latin typeface="Calibri"/>
                <a:ea typeface="Calibri"/>
                <a:cs typeface="Calibri"/>
                <a:sym typeface="Calibri"/>
              </a:defRPr>
            </a:lvl3pPr>
            <a:lvl4pPr indent="1371600" defTabSz="1828800">
              <a:lnSpc>
                <a:spcPct val="90000"/>
              </a:lnSpc>
              <a:spcBef>
                <a:spcPts val="2000"/>
              </a:spcBef>
              <a:defRPr sz="4800">
                <a:solidFill>
                  <a:srgbClr val="000000"/>
                </a:solidFill>
                <a:latin typeface="Calibri"/>
                <a:ea typeface="Calibri"/>
                <a:cs typeface="Calibri"/>
                <a:sym typeface="Calibri"/>
              </a:defRPr>
            </a:lvl4pPr>
            <a:lvl5pPr indent="1828800" defTabSz="1828800">
              <a:lnSpc>
                <a:spcPct val="90000"/>
              </a:lnSpc>
              <a:spcBef>
                <a:spcPts val="2000"/>
              </a:spcBef>
              <a:defRPr sz="4800">
                <a:solidFill>
                  <a:srgbClr val="000000"/>
                </a:solidFill>
                <a:latin typeface="Calibri"/>
                <a:ea typeface="Calibri"/>
                <a:cs typeface="Calibri"/>
                <a:sym typeface="Calibri"/>
              </a:defRPr>
            </a:lvl5pPr>
          </a:lstStyle>
          <a:p>
            <a:pPr/>
            <a:r>
              <a:t>Nível de Corpo Um</a:t>
            </a:r>
          </a:p>
          <a:p>
            <a:pPr lvl="1"/>
            <a:r>
              <a:t>Nível de Corpo Dois</a:t>
            </a:r>
          </a:p>
          <a:p>
            <a:pPr lvl="2"/>
            <a:r>
              <a:t>Nível de Corpo Três</a:t>
            </a:r>
          </a:p>
          <a:p>
            <a:pPr lvl="3"/>
            <a:r>
              <a:t>Nível de Corpo Quatro</a:t>
            </a:r>
          </a:p>
          <a:p>
            <a:pPr lvl="4"/>
            <a:r>
              <a:t>Nível de Corpo Cinco</a:t>
            </a:r>
          </a:p>
        </p:txBody>
      </p:sp>
      <p:sp>
        <p:nvSpPr>
          <p:cNvPr id="20" name="Número do Slide"/>
          <p:cNvSpPr txBox="1"/>
          <p:nvPr>
            <p:ph type="sldNum" sz="quarter" idx="2"/>
          </p:nvPr>
        </p:nvSpPr>
        <p:spPr>
          <a:xfrm>
            <a:off x="22203052" y="12835870"/>
            <a:ext cx="504548" cy="483910"/>
          </a:xfrm>
          <a:prstGeom prst="rect">
            <a:avLst/>
          </a:prstGeom>
        </p:spPr>
        <p:txBody>
          <a:bodyPr lIns="91439" tIns="91439" rIns="91439" bIns="91439" anchor="ctr"/>
          <a:lstStyle>
            <a:lvl1pPr algn="r" defTabSz="1828800">
              <a:defRPr>
                <a:solidFill>
                  <a:srgbClr val="888888"/>
                </a:solid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exto do Título"/>
          <p:cNvSpPr txBox="1"/>
          <p:nvPr>
            <p:ph type="title"/>
          </p:nvPr>
        </p:nvSpPr>
        <p:spPr>
          <a:xfrm>
            <a:off x="4833937" y="2303859"/>
            <a:ext cx="14716126" cy="4643438"/>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b"/>
          <a:lstStyle/>
          <a:p>
            <a:pPr/>
            <a:r>
              <a:t>Texto do Título</a:t>
            </a:r>
          </a:p>
        </p:txBody>
      </p:sp>
      <p:sp>
        <p:nvSpPr>
          <p:cNvPr id="3" name="Nível de Corpo Um…"/>
          <p:cNvSpPr txBox="1"/>
          <p:nvPr>
            <p:ph type="body" idx="1"/>
          </p:nvPr>
        </p:nvSpPr>
        <p:spPr>
          <a:xfrm>
            <a:off x="4833937" y="7072312"/>
            <a:ext cx="14716126" cy="158948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p>
            <a:pPr/>
            <a:r>
              <a:t>Nível de Corpo Um</a:t>
            </a:r>
          </a:p>
          <a:p>
            <a:pPr lvl="1"/>
            <a:r>
              <a:t>Nível de Corpo Dois</a:t>
            </a:r>
          </a:p>
          <a:p>
            <a:pPr lvl="2"/>
            <a:r>
              <a:t>Nível de Corpo Três</a:t>
            </a:r>
          </a:p>
          <a:p>
            <a:pPr lvl="3"/>
            <a:r>
              <a:t>Nível de Corpo Quatro</a:t>
            </a:r>
          </a:p>
          <a:p>
            <a:pPr lvl="4"/>
            <a:r>
              <a:t>Nível de Corpo Cinco</a:t>
            </a:r>
          </a:p>
        </p:txBody>
      </p:sp>
      <p:sp>
        <p:nvSpPr>
          <p:cNvPr id="4" name="Número do Slide"/>
          <p:cNvSpPr txBox="1"/>
          <p:nvPr>
            <p:ph type="sldNum" sz="quarter" idx="2"/>
          </p:nvPr>
        </p:nvSpPr>
        <p:spPr>
          <a:xfrm>
            <a:off x="11952882" y="13019484"/>
            <a:ext cx="460376" cy="498476"/>
          </a:xfrm>
          <a:prstGeom prst="rect">
            <a:avLst/>
          </a:prstGeom>
          <a:ln w="12700">
            <a:miter lim="400000"/>
          </a:ln>
        </p:spPr>
        <p:txBody>
          <a:bodyPr wrap="none" lIns="71437" tIns="71437" rIns="71437" bIns="71437">
            <a:spAutoFit/>
          </a:bodyPr>
          <a:lstStyle>
            <a:lvl1pPr defTabSz="821531">
              <a:lnSpc>
                <a:spcPct val="100000"/>
              </a:lnSpc>
              <a:spcBef>
                <a:spcPts val="0"/>
              </a:spcBef>
              <a:defRPr sz="2400">
                <a:solidFill>
                  <a:srgbClr val="000000"/>
                </a:solidFill>
                <a:latin typeface="Gill Sans"/>
                <a:ea typeface="Gill Sans"/>
                <a:cs typeface="Gill Sans"/>
                <a:sym typeface="Gill Sans"/>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Lst>
  <p:transition xmlns:p14="http://schemas.microsoft.com/office/powerpoint/2010/main" spd="med" advClick="1"/>
  <p:txStyles>
    <p:titleStyle>
      <a:lvl1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1pPr>
      <a:lvl2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2pPr>
      <a:lvl3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3pPr>
      <a:lvl4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4pPr>
      <a:lvl5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5pPr>
      <a:lvl6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6pPr>
      <a:lvl7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7pPr>
      <a:lvl8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8pPr>
      <a:lvl9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9pPr>
    </p:titleStyle>
    <p:bodyStyle>
      <a:lvl1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1pPr>
      <a:lvl2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2pPr>
      <a:lvl3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3pPr>
      <a:lvl4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4pPr>
      <a:lvl5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5pPr>
      <a:lvl6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6pPr>
      <a:lvl7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7pPr>
      <a:lvl8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8pPr>
      <a:lvl9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1pPr>
      <a:lvl2pPr marL="0" marR="0" indent="2286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2pPr>
      <a:lvl3pPr marL="0" marR="0" indent="4572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3pPr>
      <a:lvl4pPr marL="0" marR="0" indent="6858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4pPr>
      <a:lvl5pPr marL="0" marR="0" indent="9144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5pPr>
      <a:lvl6pPr marL="0" marR="0" indent="11430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6pPr>
      <a:lvl7pPr marL="0" marR="0" indent="13716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7pPr>
      <a:lvl8pPr marL="0" marR="0" indent="16002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8pPr>
      <a:lvl9pPr marL="0" marR="0" indent="18288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3.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3.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9" name="6.jpg" descr="6.jpg"/>
          <p:cNvPicPr>
            <a:picLocks noChangeAspect="1"/>
          </p:cNvPicPr>
          <p:nvPr/>
        </p:nvPicPr>
        <p:blipFill>
          <a:blip r:embed="rId2">
            <a:extLst/>
          </a:blip>
          <a:stretch>
            <a:fillRect/>
          </a:stretch>
        </p:blipFill>
        <p:spPr>
          <a:xfrm>
            <a:off x="0" y="0"/>
            <a:ext cx="24384000" cy="13716000"/>
          </a:xfrm>
          <a:prstGeom prst="rect">
            <a:avLst/>
          </a:prstGeom>
          <a:ln w="12700">
            <a:miter lim="400000"/>
          </a:ln>
        </p:spPr>
      </p:pic>
      <p:pic>
        <p:nvPicPr>
          <p:cNvPr id="30" name="05.jpg" descr="05.jpg"/>
          <p:cNvPicPr>
            <a:picLocks noChangeAspect="1"/>
          </p:cNvPicPr>
          <p:nvPr/>
        </p:nvPicPr>
        <p:blipFill>
          <a:blip r:embed="rId3">
            <a:extLst/>
          </a:blip>
          <a:stretch>
            <a:fillRect/>
          </a:stretch>
        </p:blipFill>
        <p:spPr>
          <a:xfrm>
            <a:off x="0" y="0"/>
            <a:ext cx="24384000" cy="13716000"/>
          </a:xfrm>
          <a:prstGeom prst="rect">
            <a:avLst/>
          </a:prstGeom>
          <a:ln w="12700">
            <a:miter lim="400000"/>
          </a:ln>
        </p:spPr>
      </p:pic>
      <p:pic>
        <p:nvPicPr>
          <p:cNvPr id="31" name="ppt05b.jpg" descr="ppt05b.jpg"/>
          <p:cNvPicPr>
            <a:picLocks noChangeAspect="1"/>
          </p:cNvPicPr>
          <p:nvPr/>
        </p:nvPicPr>
        <p:blipFill>
          <a:blip r:embed="rId4">
            <a:extLst/>
          </a:blip>
          <a:stretch>
            <a:fillRect/>
          </a:stretch>
        </p:blipFill>
        <p:spPr>
          <a:xfrm>
            <a:off x="0" y="0"/>
            <a:ext cx="24384000" cy="13716000"/>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49" name="“Porque a tristeza segundo Deus produz arrependimento para a salvação, que a ninguém traz pesar; mas a tristeza do mundo produz morte. Vejam quanto cuidado produziu em vocês o fato de serem entristecidos segundo Deus! Que defesa, que indignação, que temo"/>
          <p:cNvSpPr txBox="1"/>
          <p:nvPr/>
        </p:nvSpPr>
        <p:spPr>
          <a:xfrm>
            <a:off x="1923971" y="909146"/>
            <a:ext cx="20536059" cy="11897708"/>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7700">
                <a:latin typeface="Helvetica Neue Medium"/>
                <a:ea typeface="Helvetica Neue Medium"/>
                <a:cs typeface="Helvetica Neue Medium"/>
                <a:sym typeface="Helvetica Neue Medium"/>
              </a:defRPr>
            </a:pPr>
            <a:r>
              <a:t>“Porque </a:t>
            </a:r>
            <a:r>
              <a:rPr b="1">
                <a:latin typeface="Helvetica Neue"/>
                <a:ea typeface="Helvetica Neue"/>
                <a:cs typeface="Helvetica Neue"/>
                <a:sym typeface="Helvetica Neue"/>
              </a:rPr>
              <a:t>a tristeza segundo Deus produz arrependimento para a salvação</a:t>
            </a:r>
            <a:r>
              <a:t>, que a ninguém traz pesar; mas </a:t>
            </a:r>
            <a:r>
              <a:rPr u="sng"/>
              <a:t>a tristeza do mundo produz morte</a:t>
            </a:r>
            <a:r>
              <a:t>. Vejam quanto cuidado produziu em vocês o fato de serem entristecidos segundo Deus! Que defesa, que indignação, que temor, que saudade, que zelo, que desejo de punir o culpado! Em tudo vocês se mostraram inocentes neste assunto.”</a:t>
            </a:r>
          </a:p>
          <a:p>
            <a:pPr>
              <a:defRPr sz="7700">
                <a:latin typeface="Helvetica Neue Medium"/>
                <a:ea typeface="Helvetica Neue Medium"/>
                <a:cs typeface="Helvetica Neue Medium"/>
                <a:sym typeface="Helvetica Neue Medium"/>
              </a:defRPr>
            </a:pPr>
            <a:r>
              <a:t>2Coríntios 7:10-11 NAA</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51" name="Qual foi o fruto de arrependimento na vida deles?"/>
          <p:cNvSpPr txBox="1"/>
          <p:nvPr/>
        </p:nvSpPr>
        <p:spPr>
          <a:xfrm>
            <a:off x="1607050" y="3781809"/>
            <a:ext cx="21169901" cy="615238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Qual foi o fruto de arrependimento na vida deles?</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53" name="“E não somente com a chegada dele, mas também pelo consolo que recebeu de vocês. Ele nos falou da saudade, do pranto e do zelo que vocês têm por mim, aumentando, assim, a minha alegria. Vejam quanto cuidado produziu em vocês o fato de serem entristecidos"/>
          <p:cNvSpPr txBox="1"/>
          <p:nvPr/>
        </p:nvSpPr>
        <p:spPr>
          <a:xfrm>
            <a:off x="1923971" y="428790"/>
            <a:ext cx="20536059" cy="12858421"/>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7700">
                <a:latin typeface="Helvetica Neue Medium"/>
                <a:ea typeface="Helvetica Neue Medium"/>
                <a:cs typeface="Helvetica Neue Medium"/>
                <a:sym typeface="Helvetica Neue Medium"/>
              </a:defRPr>
            </a:pPr>
            <a:r>
              <a:t>“E não somente com a chegada dele, mas também pelo consolo que recebeu de vocês. Ele nos falou da saudade, do pranto e do zelo que vocês têm por mim, aumentando, assim, a minha alegria. Vejam quanto cuidado produziu em vocês o fato de serem entristecidos segundo Deus! Que defesa, que indignação, que temor, que saudade, que zelo, que desejo de punir o culpado! Em tudo vocês se mostraram inocentes neste assunto.”</a:t>
            </a:r>
          </a:p>
          <a:p>
            <a:pPr>
              <a:defRPr sz="7700">
                <a:latin typeface="Helvetica Neue Medium"/>
                <a:ea typeface="Helvetica Neue Medium"/>
                <a:cs typeface="Helvetica Neue Medium"/>
                <a:sym typeface="Helvetica Neue Medium"/>
              </a:defRPr>
            </a:pPr>
            <a:r>
              <a:t>2Coríntios 7:7, 11 NAA</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55" name="Qual foi o efeito do arrependimento deles sobre Paulo?"/>
          <p:cNvSpPr txBox="1"/>
          <p:nvPr/>
        </p:nvSpPr>
        <p:spPr>
          <a:xfrm>
            <a:off x="1607050" y="3781809"/>
            <a:ext cx="21169901" cy="615238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Qual foi o efeito do arrependimento deles sobre Paulo?</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57" name="“Portanto, embora eu tenha escrito aquela carta, não foi por causa daquele que fez o mal, nem por causa daquele que sofreu a afronta, mas para que fosse manifesto entre vocês, diante de Deus, o cuidado que vocês têm por nós. Foi por isso que nos sentimos"/>
          <p:cNvSpPr txBox="1"/>
          <p:nvPr/>
        </p:nvSpPr>
        <p:spPr>
          <a:xfrm>
            <a:off x="1923971" y="909146"/>
            <a:ext cx="20536059" cy="11897708"/>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7700">
                <a:latin typeface="Helvetica Neue Medium"/>
                <a:ea typeface="Helvetica Neue Medium"/>
                <a:cs typeface="Helvetica Neue Medium"/>
                <a:sym typeface="Helvetica Neue Medium"/>
              </a:defRPr>
            </a:pPr>
            <a:r>
              <a:t>“Portanto, embora eu tenha escrito aquela carta, não foi por causa daquele que fez o mal, nem por causa daquele que sofreu a afronta, mas para que fosse manifesto entre vocês, diante de Deus, o cuidado que vocês têm por nós. Foi por isso que nos sentimos consolados. E, acima desta nossa consolação, muito mais nos alegramos pelo contentamento de Tito, porque todos vocês trouxeram refrigério ao espírito dele.”</a:t>
            </a:r>
          </a:p>
          <a:p>
            <a:pPr>
              <a:defRPr sz="7700">
                <a:latin typeface="Helvetica Neue Medium"/>
                <a:ea typeface="Helvetica Neue Medium"/>
                <a:cs typeface="Helvetica Neue Medium"/>
                <a:sym typeface="Helvetica Neue Medium"/>
              </a:defRPr>
            </a:pPr>
            <a:r>
              <a:t>2Coríntios 7:12-13 NAA</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59" name="ARREPENDIMENTO COMO ESTILO DE VIDA"/>
          <p:cNvSpPr txBox="1"/>
          <p:nvPr/>
        </p:nvSpPr>
        <p:spPr>
          <a:xfrm>
            <a:off x="1086544" y="4716975"/>
            <a:ext cx="22210912" cy="428205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b="1" cap="all" sz="15000">
                <a:latin typeface="Helvetica Neue"/>
                <a:ea typeface="Helvetica Neue"/>
                <a:cs typeface="Helvetica Neue"/>
                <a:sym typeface="Helvetica Neue"/>
              </a:defRPr>
            </a:lvl1pPr>
          </a:lstStyle>
          <a:p>
            <a:pPr/>
            <a:r>
              <a:t>ARREPENDIMENTO COMO ESTILO DE VIDA</a:t>
            </a:r>
          </a:p>
        </p:txBody>
      </p:sp>
      <p:sp>
        <p:nvSpPr>
          <p:cNvPr id="60" name="[ARTIGO]"/>
          <p:cNvSpPr txBox="1"/>
          <p:nvPr/>
        </p:nvSpPr>
        <p:spPr>
          <a:xfrm>
            <a:off x="10400474" y="1196914"/>
            <a:ext cx="3583052" cy="1060572"/>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lvl1pPr>
              <a:defRPr b="1" sz="6000">
                <a:latin typeface="Helvetica Neue"/>
                <a:ea typeface="Helvetica Neue"/>
                <a:cs typeface="Helvetica Neue"/>
                <a:sym typeface="Helvetica Neue"/>
              </a:defRPr>
            </a:lvl1pPr>
          </a:lstStyle>
          <a:p>
            <a:pPr/>
            <a:r>
              <a:t>[ARTIGO]</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62" name="Temos pensado juntos sobre como viver de forma coerente todos os aspectos da vida sob a influência do evangelho. Em nossos estudos, o “Gráfico da cruz” tem servido de ilustração para nos ajudar a compreender como o evangelho trabalha em nossa vida."/>
          <p:cNvSpPr txBox="1"/>
          <p:nvPr/>
        </p:nvSpPr>
        <p:spPr>
          <a:xfrm>
            <a:off x="749022" y="3371192"/>
            <a:ext cx="22885956" cy="6973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Temos pensado juntos sobre como viver de forma coerente todos os aspectos da vida sob a influência do evangelho. Em nossos estudos, o “Gráfico da cruz” tem servido de ilustração para nos ajudar a compreender como o evangelho trabalha em nossa vida.</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64" name="Como temos observado, o padrão constante da vida cristã é o arrependimento e a fé. Nossa necessidade de nos arrepender e crer nunca chega ao fim. As primeiras palavras de Jesus no Evangelho de Marcos são “Arrependei-vos e crede no evangelho” (Mc 1.15). N"/>
          <p:cNvSpPr txBox="1"/>
          <p:nvPr/>
        </p:nvSpPr>
        <p:spPr>
          <a:xfrm>
            <a:off x="749022" y="1085192"/>
            <a:ext cx="22885956" cy="11545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Como temos observado, o padrão constante da vida cristã é o arrependimento e a fé. Nossa necessidade de nos arrepender e crer nunca chega ao fim. As primeiras palavras de Jesus no Evangelho de Marcos são “Arrependei-vos e crede no evangelho” (Mc 1.15). Na primeira das suas Noventa e Cinco Teses, Martinho Lutero observou: “Ao dizer ‘Arrependei-vos’ [ ... ], nosso Senhor e Mestre Jesus Cristo quis que toda a vida dos fiéis fosse uma vida de arrependimento”.</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66" name="No arrependimento, confessamos nossa tendência a encolher a cruz por meio do desempenho e do fingimento. Deslocamos nossos afetos de falsos salvadores e falsas fontes de justiça e os depositamos em Jesus como nossa única esperança."/>
          <p:cNvSpPr txBox="1"/>
          <p:nvPr/>
        </p:nvSpPr>
        <p:spPr>
          <a:xfrm>
            <a:off x="749022" y="3371192"/>
            <a:ext cx="22885956" cy="6973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No arrependimento, confessamos nossa tendência a encolher a cruz por meio do desempenho e do fingimento. Deslocamos nossos afetos de falsos salvadores e falsas fontes de justiça e os depositamos em Jesus como nossa única esperança.</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68" name="Na superfície, o arrependimento parece simples e fácil, mas não é. Pelo fato de nossos corações serem uma “fábrica de ídolos” (nas palavras de João Calvino), até o nosso arrependimento pode se tornar um instrumento para o pecado e o egoísmo. Somos pratic"/>
          <p:cNvSpPr txBox="1"/>
          <p:nvPr/>
        </p:nvSpPr>
        <p:spPr>
          <a:xfrm>
            <a:off x="749022" y="1656692"/>
            <a:ext cx="22885956" cy="10402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Na superfície, o arrependimento parece simples e fácil, mas não é. Pelo fato de nossos corações serem uma “fábrica de ídolos” (nas palavras de João Calvino), até o nosso arrependimento pode se tornar um instrumento para o pecado e o egoísmo. Somos praticantes hábeis de falso arrependimento. Uma de nossas maiores necessidades para ter uma vida centrada no evangelho é compreender o arrependimento de forma precisa e bíblica.</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33" name="Quando o pecado de outras pessoas o afeta ou incomoda, que tipos de atitudes você precisa ver nelas antes de se sentir melhor em relação a elas ou de perdoá-las?"/>
          <p:cNvSpPr txBox="1"/>
          <p:nvPr/>
        </p:nvSpPr>
        <p:spPr>
          <a:xfrm>
            <a:off x="1607050" y="1146967"/>
            <a:ext cx="21169901" cy="1142206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2500">
                <a:latin typeface="Helvetica Neue Medium"/>
                <a:ea typeface="Helvetica Neue Medium"/>
                <a:cs typeface="Helvetica Neue Medium"/>
                <a:sym typeface="Helvetica Neue Medium"/>
              </a:defRPr>
            </a:lvl1pPr>
          </a:lstStyle>
          <a:p>
            <a:pPr/>
            <a:r>
              <a:t>Quando o pecado de outras pessoas o afeta ou incomoda, que tipos de atitudes você precisa ver nelas antes de se sentir melhor em relação a elas ou de perdoá-las?</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0" name="GRÁFICO DA CRUZ"/>
          <p:cNvSpPr txBox="1"/>
          <p:nvPr/>
        </p:nvSpPr>
        <p:spPr>
          <a:xfrm>
            <a:off x="757961" y="11052026"/>
            <a:ext cx="11385653" cy="1568748"/>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lvl1pPr algn="l">
              <a:defRPr b="1" sz="9400">
                <a:latin typeface="Helvetica Neue"/>
                <a:ea typeface="Helvetica Neue"/>
                <a:cs typeface="Helvetica Neue"/>
                <a:sym typeface="Helvetica Neue"/>
              </a:defRPr>
            </a:lvl1pPr>
          </a:lstStyle>
          <a:p>
            <a:pPr/>
            <a:r>
              <a:t>GRÁFICO DA CRUZ</a:t>
            </a:r>
          </a:p>
        </p:txBody>
      </p:sp>
      <p:pic>
        <p:nvPicPr>
          <p:cNvPr id="71" name="Imagem 5" descr="Imagem 5"/>
          <p:cNvPicPr>
            <a:picLocks noChangeAspect="1"/>
          </p:cNvPicPr>
          <p:nvPr/>
        </p:nvPicPr>
        <p:blipFill>
          <a:blip r:embed="rId2">
            <a:extLst/>
          </a:blip>
          <a:stretch>
            <a:fillRect/>
          </a:stretch>
        </p:blipFill>
        <p:spPr>
          <a:xfrm>
            <a:off x="11198851" y="5683399"/>
            <a:ext cx="2291146" cy="2291146"/>
          </a:xfrm>
          <a:prstGeom prst="rect">
            <a:avLst/>
          </a:prstGeom>
          <a:ln w="12700">
            <a:miter lim="400000"/>
          </a:ln>
        </p:spPr>
      </p:pic>
      <p:sp>
        <p:nvSpPr>
          <p:cNvPr id="72" name="Conector de Seta Reta 6"/>
          <p:cNvSpPr/>
          <p:nvPr/>
        </p:nvSpPr>
        <p:spPr>
          <a:xfrm flipV="1">
            <a:off x="9342302" y="923574"/>
            <a:ext cx="14373605" cy="5910805"/>
          </a:xfrm>
          <a:prstGeom prst="line">
            <a:avLst/>
          </a:prstGeom>
          <a:ln w="101600">
            <a:solidFill>
              <a:srgbClr val="000000"/>
            </a:solidFill>
            <a:miter/>
            <a:tailEnd type="triangle"/>
          </a:ln>
        </p:spPr>
        <p:txBody>
          <a:bodyPr tIns="91439" bIns="91439"/>
          <a:lstStyle/>
          <a:p>
            <a:pPr algn="l" defTabSz="1828800">
              <a:lnSpc>
                <a:spcPct val="100000"/>
              </a:lnSpc>
              <a:spcBef>
                <a:spcPts val="0"/>
              </a:spcBef>
              <a:defRPr sz="3600">
                <a:solidFill>
                  <a:srgbClr val="000000"/>
                </a:solidFill>
                <a:latin typeface="Calibri"/>
                <a:ea typeface="Calibri"/>
                <a:cs typeface="Calibri"/>
                <a:sym typeface="Calibri"/>
              </a:defRPr>
            </a:pPr>
          </a:p>
        </p:txBody>
      </p:sp>
      <p:sp>
        <p:nvSpPr>
          <p:cNvPr id="73" name="Conector de Seta Reta 7"/>
          <p:cNvSpPr/>
          <p:nvPr/>
        </p:nvSpPr>
        <p:spPr>
          <a:xfrm>
            <a:off x="9342303" y="6834377"/>
            <a:ext cx="14373607" cy="5944723"/>
          </a:xfrm>
          <a:prstGeom prst="line">
            <a:avLst/>
          </a:prstGeom>
          <a:ln w="101600">
            <a:solidFill>
              <a:srgbClr val="000000"/>
            </a:solidFill>
            <a:miter/>
            <a:tailEnd type="triangle"/>
          </a:ln>
        </p:spPr>
        <p:txBody>
          <a:bodyPr tIns="91439" bIns="91439"/>
          <a:lstStyle/>
          <a:p>
            <a:pPr algn="l" defTabSz="1828800">
              <a:lnSpc>
                <a:spcPct val="100000"/>
              </a:lnSpc>
              <a:spcBef>
                <a:spcPts val="0"/>
              </a:spcBef>
              <a:defRPr sz="3600">
                <a:solidFill>
                  <a:srgbClr val="000000"/>
                </a:solidFill>
                <a:latin typeface="Calibri"/>
                <a:ea typeface="Calibri"/>
                <a:cs typeface="Calibri"/>
                <a:sym typeface="Calibri"/>
              </a:defRPr>
            </a:pPr>
          </a:p>
        </p:txBody>
      </p:sp>
      <p:sp>
        <p:nvSpPr>
          <p:cNvPr id="74" name="Conector reto 19"/>
          <p:cNvSpPr/>
          <p:nvPr/>
        </p:nvSpPr>
        <p:spPr>
          <a:xfrm flipH="1" flipV="1">
            <a:off x="-6704628" y="6834422"/>
            <a:ext cx="16046931" cy="1"/>
          </a:xfrm>
          <a:prstGeom prst="line">
            <a:avLst/>
          </a:prstGeom>
          <a:ln w="101600">
            <a:solidFill>
              <a:srgbClr val="000000"/>
            </a:solidFill>
            <a:miter/>
          </a:ln>
        </p:spPr>
        <p:txBody>
          <a:bodyPr tIns="91439" bIns="91439"/>
          <a:lstStyle/>
          <a:p>
            <a:pPr algn="l" defTabSz="1828800">
              <a:lnSpc>
                <a:spcPct val="100000"/>
              </a:lnSpc>
              <a:spcBef>
                <a:spcPts val="0"/>
              </a:spcBef>
              <a:defRPr sz="3600">
                <a:solidFill>
                  <a:srgbClr val="000000"/>
                </a:solidFill>
                <a:latin typeface="Calibri"/>
                <a:ea typeface="Calibri"/>
                <a:cs typeface="Calibri"/>
                <a:sym typeface="Calibri"/>
              </a:defRPr>
            </a:pPr>
          </a:p>
        </p:txBody>
      </p:sp>
      <p:sp>
        <p:nvSpPr>
          <p:cNvPr id="75" name="Conector reto 25"/>
          <p:cNvSpPr/>
          <p:nvPr/>
        </p:nvSpPr>
        <p:spPr>
          <a:xfrm flipH="1" flipV="1">
            <a:off x="8000652" y="4538077"/>
            <a:ext cx="1387902" cy="2296276"/>
          </a:xfrm>
          <a:prstGeom prst="line">
            <a:avLst/>
          </a:prstGeom>
          <a:ln w="50800">
            <a:solidFill>
              <a:srgbClr val="4472C4"/>
            </a:solidFill>
            <a:prstDash val="sysDash"/>
            <a:miter/>
          </a:ln>
        </p:spPr>
        <p:txBody>
          <a:bodyPr tIns="91439" bIns="91439"/>
          <a:lstStyle/>
          <a:p>
            <a:pPr algn="l" defTabSz="1828800">
              <a:lnSpc>
                <a:spcPct val="100000"/>
              </a:lnSpc>
              <a:spcBef>
                <a:spcPts val="0"/>
              </a:spcBef>
              <a:defRPr sz="3600">
                <a:solidFill>
                  <a:srgbClr val="000000"/>
                </a:solidFill>
                <a:latin typeface="Calibri"/>
                <a:ea typeface="Calibri"/>
                <a:cs typeface="Calibri"/>
                <a:sym typeface="Calibri"/>
              </a:defRPr>
            </a:pPr>
          </a:p>
        </p:txBody>
      </p:sp>
      <p:sp>
        <p:nvSpPr>
          <p:cNvPr id="76" name="CaixaDeTexto 29"/>
          <p:cNvSpPr txBox="1"/>
          <p:nvPr/>
        </p:nvSpPr>
        <p:spPr>
          <a:xfrm>
            <a:off x="4863144" y="3827602"/>
            <a:ext cx="5718077" cy="1047460"/>
          </a:xfrm>
          <a:prstGeom prst="rect">
            <a:avLst/>
          </a:prstGeom>
          <a:ln w="12700">
            <a:miter lim="400000"/>
          </a:ln>
          <a:extLst>
            <a:ext uri="{C572A759-6A51-4108-AA02-DFA0A04FC94B}">
              <ma14:wrappingTextBoxFlag xmlns:ma14="http://schemas.microsoft.com/office/mac/drawingml/2011/main" val="1"/>
            </a:ext>
          </a:extLst>
        </p:spPr>
        <p:txBody>
          <a:bodyPr tIns="91439" bIns="91439"/>
          <a:lstStyle>
            <a:lvl1pPr defTabSz="1828800">
              <a:lnSpc>
                <a:spcPct val="100000"/>
              </a:lnSpc>
              <a:spcBef>
                <a:spcPts val="0"/>
              </a:spcBef>
              <a:defRPr b="1" sz="5000">
                <a:solidFill>
                  <a:srgbClr val="4472C4"/>
                </a:solidFill>
                <a:latin typeface="Calibri"/>
                <a:ea typeface="Calibri"/>
                <a:cs typeface="Calibri"/>
                <a:sym typeface="Calibri"/>
              </a:defRPr>
            </a:lvl1pPr>
          </a:lstStyle>
          <a:p>
            <a:pPr/>
            <a:r>
              <a:t>CONVERSÃO</a:t>
            </a:r>
          </a:p>
        </p:txBody>
      </p:sp>
      <p:sp>
        <p:nvSpPr>
          <p:cNvPr id="77" name="CaixaDeTexto 30"/>
          <p:cNvSpPr txBox="1"/>
          <p:nvPr/>
        </p:nvSpPr>
        <p:spPr>
          <a:xfrm>
            <a:off x="3001813" y="7015281"/>
            <a:ext cx="2894458" cy="1051522"/>
          </a:xfrm>
          <a:prstGeom prst="rect">
            <a:avLst/>
          </a:prstGeom>
          <a:ln w="12700">
            <a:miter lim="400000"/>
          </a:ln>
          <a:extLst>
            <a:ext uri="{C572A759-6A51-4108-AA02-DFA0A04FC94B}">
              <ma14:wrappingTextBoxFlag xmlns:ma14="http://schemas.microsoft.com/office/mac/drawingml/2011/main" val="1"/>
            </a:ext>
          </a:extLst>
        </p:spPr>
        <p:txBody>
          <a:bodyPr tIns="91439" bIns="91439"/>
          <a:lstStyle>
            <a:lvl1pPr defTabSz="1828800">
              <a:lnSpc>
                <a:spcPct val="100000"/>
              </a:lnSpc>
              <a:spcBef>
                <a:spcPts val="0"/>
              </a:spcBef>
              <a:defRPr sz="5000">
                <a:solidFill>
                  <a:srgbClr val="000000"/>
                </a:solidFill>
                <a:latin typeface="Calibri"/>
                <a:ea typeface="Calibri"/>
                <a:cs typeface="Calibri"/>
                <a:sym typeface="Calibri"/>
              </a:defRPr>
            </a:lvl1pPr>
          </a:lstStyle>
          <a:p>
            <a:pPr/>
            <a:r>
              <a:t>TEMPO</a:t>
            </a:r>
          </a:p>
        </p:txBody>
      </p:sp>
      <p:pic>
        <p:nvPicPr>
          <p:cNvPr id="78" name="Imagem 14" descr="Imagem 14"/>
          <p:cNvPicPr>
            <a:picLocks noChangeAspect="1"/>
          </p:cNvPicPr>
          <p:nvPr/>
        </p:nvPicPr>
        <p:blipFill>
          <a:blip r:embed="rId2">
            <a:extLst/>
          </a:blip>
          <a:stretch>
            <a:fillRect/>
          </a:stretch>
        </p:blipFill>
        <p:spPr>
          <a:xfrm>
            <a:off x="13066572" y="4582274"/>
            <a:ext cx="4537095" cy="4537094"/>
          </a:xfrm>
          <a:prstGeom prst="rect">
            <a:avLst/>
          </a:prstGeom>
          <a:ln w="12700">
            <a:miter lim="400000"/>
          </a:ln>
        </p:spPr>
      </p:pic>
      <p:pic>
        <p:nvPicPr>
          <p:cNvPr id="79" name="Imagem 15" descr="Imagem 15"/>
          <p:cNvPicPr>
            <a:picLocks noChangeAspect="1"/>
          </p:cNvPicPr>
          <p:nvPr/>
        </p:nvPicPr>
        <p:blipFill>
          <a:blip r:embed="rId2">
            <a:extLst/>
          </a:blip>
          <a:stretch>
            <a:fillRect/>
          </a:stretch>
        </p:blipFill>
        <p:spPr>
          <a:xfrm>
            <a:off x="16287536" y="2408370"/>
            <a:ext cx="8884909" cy="8884911"/>
          </a:xfrm>
          <a:prstGeom prst="rect">
            <a:avLst/>
          </a:prstGeom>
          <a:ln w="12700">
            <a:miter lim="400000"/>
          </a:ln>
        </p:spPr>
      </p:pic>
      <p:sp>
        <p:nvSpPr>
          <p:cNvPr id="80" name="CaixaDeTexto 22"/>
          <p:cNvSpPr txBox="1"/>
          <p:nvPr/>
        </p:nvSpPr>
        <p:spPr>
          <a:xfrm rot="20256000">
            <a:off x="9360811" y="3235985"/>
            <a:ext cx="13200203" cy="928651"/>
          </a:xfrm>
          <a:prstGeom prst="rect">
            <a:avLst/>
          </a:prstGeom>
          <a:ln w="12700">
            <a:miter lim="400000"/>
          </a:ln>
          <a:extLst>
            <a:ext uri="{C572A759-6A51-4108-AA02-DFA0A04FC94B}">
              <ma14:wrappingTextBoxFlag xmlns:ma14="http://schemas.microsoft.com/office/mac/drawingml/2011/main" val="1"/>
            </a:ext>
          </a:extLst>
        </p:spPr>
        <p:txBody>
          <a:bodyPr tIns="91439" bIns="91439" anchor="ctr"/>
          <a:lstStyle>
            <a:lvl1pPr algn="l" defTabSz="1828800">
              <a:lnSpc>
                <a:spcPct val="100000"/>
              </a:lnSpc>
              <a:spcBef>
                <a:spcPts val="0"/>
              </a:spcBef>
              <a:defRPr cap="all" sz="5000">
                <a:solidFill>
                  <a:srgbClr val="000000"/>
                </a:solidFill>
                <a:latin typeface="Calibri"/>
                <a:ea typeface="Calibri"/>
                <a:cs typeface="Calibri"/>
                <a:sym typeface="Calibri"/>
              </a:defRPr>
            </a:lvl1pPr>
          </a:lstStyle>
          <a:p>
            <a:pPr/>
            <a:r>
              <a:t>Percepção da santidade de Deus</a:t>
            </a:r>
          </a:p>
        </p:txBody>
      </p:sp>
      <p:sp>
        <p:nvSpPr>
          <p:cNvPr id="81" name="CaixaDeTexto 24"/>
          <p:cNvSpPr txBox="1"/>
          <p:nvPr/>
        </p:nvSpPr>
        <p:spPr>
          <a:xfrm rot="1350000">
            <a:off x="9279690" y="10020785"/>
            <a:ext cx="15235691" cy="928650"/>
          </a:xfrm>
          <a:prstGeom prst="rect">
            <a:avLst/>
          </a:prstGeom>
          <a:ln w="12700">
            <a:miter lim="400000"/>
          </a:ln>
          <a:extLst>
            <a:ext uri="{C572A759-6A51-4108-AA02-DFA0A04FC94B}">
              <ma14:wrappingTextBoxFlag xmlns:ma14="http://schemas.microsoft.com/office/mac/drawingml/2011/main" val="1"/>
            </a:ext>
          </a:extLst>
        </p:spPr>
        <p:txBody>
          <a:bodyPr tIns="91439" bIns="91439" anchor="ctr"/>
          <a:lstStyle>
            <a:lvl1pPr algn="l" defTabSz="1828800">
              <a:lnSpc>
                <a:spcPct val="100000"/>
              </a:lnSpc>
              <a:spcBef>
                <a:spcPts val="0"/>
              </a:spcBef>
              <a:defRPr cap="all" sz="5000">
                <a:solidFill>
                  <a:srgbClr val="000000"/>
                </a:solidFill>
                <a:latin typeface="Calibri"/>
                <a:ea typeface="Calibri"/>
                <a:cs typeface="Calibri"/>
                <a:sym typeface="Calibri"/>
              </a:defRPr>
            </a:lvl1pPr>
          </a:lstStyle>
          <a:p>
            <a:pPr/>
            <a:r>
              <a:t>Percepção da minha pecaminosidade</a:t>
            </a:r>
          </a:p>
        </p:txBody>
      </p:sp>
      <p:sp>
        <p:nvSpPr>
          <p:cNvPr id="82" name="Linha"/>
          <p:cNvSpPr/>
          <p:nvPr/>
        </p:nvSpPr>
        <p:spPr>
          <a:xfrm>
            <a:off x="5939204" y="7396925"/>
            <a:ext cx="870673" cy="1"/>
          </a:xfrm>
          <a:prstGeom prst="line">
            <a:avLst/>
          </a:prstGeom>
          <a:ln w="63500">
            <a:solidFill>
              <a:srgbClr val="000000"/>
            </a:solidFill>
            <a:miter lim="400000"/>
            <a:tailEnd type="triangle"/>
          </a:ln>
        </p:spPr>
        <p:txBody>
          <a:bodyPr lIns="71437" tIns="71437" rIns="71437" bIns="71437" anchor="ctr"/>
          <a:lstStyle/>
          <a:p>
            <a:pPr/>
          </a:p>
        </p:txBody>
      </p:sp>
      <p:sp>
        <p:nvSpPr>
          <p:cNvPr id="83" name="Linha"/>
          <p:cNvSpPr/>
          <p:nvPr/>
        </p:nvSpPr>
        <p:spPr>
          <a:xfrm>
            <a:off x="7043541" y="7396925"/>
            <a:ext cx="870673" cy="1"/>
          </a:xfrm>
          <a:prstGeom prst="line">
            <a:avLst/>
          </a:prstGeom>
          <a:ln w="63500">
            <a:solidFill>
              <a:srgbClr val="000000"/>
            </a:solidFill>
            <a:miter lim="400000"/>
            <a:tailEnd type="triangle"/>
          </a:ln>
        </p:spPr>
        <p:txBody>
          <a:bodyPr lIns="71437" tIns="71437" rIns="71437" bIns="71437" anchor="ctr"/>
          <a:lstStyle/>
          <a:p>
            <a:pPr/>
          </a:p>
        </p:txBody>
      </p:sp>
      <p:sp>
        <p:nvSpPr>
          <p:cNvPr id="84" name="Linha"/>
          <p:cNvSpPr/>
          <p:nvPr/>
        </p:nvSpPr>
        <p:spPr>
          <a:xfrm>
            <a:off x="908381" y="7396925"/>
            <a:ext cx="870673" cy="1"/>
          </a:xfrm>
          <a:prstGeom prst="line">
            <a:avLst/>
          </a:prstGeom>
          <a:ln w="63500">
            <a:solidFill>
              <a:srgbClr val="000000"/>
            </a:solidFill>
            <a:miter lim="400000"/>
            <a:tailEnd type="triangle"/>
          </a:ln>
        </p:spPr>
        <p:txBody>
          <a:bodyPr lIns="71437" tIns="71437" rIns="71437" bIns="71437" anchor="ctr"/>
          <a:lstStyle/>
          <a:p>
            <a:pPr/>
          </a:p>
        </p:txBody>
      </p:sp>
      <p:sp>
        <p:nvSpPr>
          <p:cNvPr id="85" name="Linha"/>
          <p:cNvSpPr/>
          <p:nvPr/>
        </p:nvSpPr>
        <p:spPr>
          <a:xfrm>
            <a:off x="2012718" y="7396925"/>
            <a:ext cx="870672" cy="1"/>
          </a:xfrm>
          <a:prstGeom prst="line">
            <a:avLst/>
          </a:prstGeom>
          <a:ln w="63500">
            <a:solidFill>
              <a:srgbClr val="000000"/>
            </a:solidFill>
            <a:miter lim="400000"/>
            <a:tailEnd type="triangle"/>
          </a:ln>
        </p:spPr>
        <p:txBody>
          <a:bodyPr lIns="71437" tIns="71437" rIns="71437" bIns="71437" anchor="ctr"/>
          <a:lstStyle/>
          <a:p>
            <a:pP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87" name="Para a maioria de nós, a palavra arrependimento tem uma conotação negativa. Só nos arrependemos quando fazemos algo muito ruim. A ideia católica romana da penitência muitas vezes infiltra-se em nossa maneira de entender o arrependimento, ou seja, achamos"/>
          <p:cNvSpPr txBox="1"/>
          <p:nvPr/>
        </p:nvSpPr>
        <p:spPr>
          <a:xfrm>
            <a:off x="749022" y="2228192"/>
            <a:ext cx="22885956" cy="9259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Para a maioria de nós, a palavra arrependimento tem uma conotação negativa. Só nos arrependemos quando fazemos algo muito ruim. A ideia católica romana da penitência muitas vezes infiltra-se em nossa maneira de entender o arrependimento, ou seja, achamos que, quando pecamos, devemos nos sentir realmente muito tristes, nos martirizar e fazer algo para compensar.</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89" name="Em outras palavras, o arrependimento muitas vezes torna-se algo mais focado em nós do que em Deus ou nas pessoas contra quem pecamos. Queremos nos sentir melhor. Queremos que as coisas “voltem ao normal”. Queremos ter certeza de que fizemos nossa parte, "/>
          <p:cNvSpPr txBox="1"/>
          <p:nvPr/>
        </p:nvSpPr>
        <p:spPr>
          <a:xfrm>
            <a:off x="749022" y="2799692"/>
            <a:ext cx="22885956" cy="8116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Em outras palavras, o arrependimento muitas vezes torna-se algo mais focado em nós do que em Deus ou nas pessoas contra quem pecamos. Queremos nos sentir melhor. Queremos que as coisas “voltem ao normal”. Queremos ter certeza de que fizemos nossa parte, a fim de que nossa culpa seja amenizada e possamos tocar a vida.</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91" name="Por exemplo, pense sobre um relacionamento em que você falou palavras que machucaram alguém. Talvez sua tentativa de demonstrar arrependimento tenha soado mais ou menos assim: “Desculpe-me por ter magoado você. Eu não deveria ter falado aquilo. Você me p"/>
          <p:cNvSpPr txBox="1"/>
          <p:nvPr/>
        </p:nvSpPr>
        <p:spPr>
          <a:xfrm>
            <a:off x="749022" y="1085192"/>
            <a:ext cx="22885956" cy="11545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Por exemplo, pense sobre um relacionamento em que você falou palavras que machucaram alguém. Talvez sua tentativa de demonstrar arrependimento tenha soado mais ou menos assim: “Desculpe-me por ter magoado você. Eu não deveria ter falado aquilo. Você me perdoa?”. Mas será que isso é realmente arrependimento verdadeiro? Será que o nosso pecado consiste apenas nas palavras que falamos? Jesus não disse “pois a boca fala do que o coração tem em grande quantidade” (Lc 6.45)?</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93" name="Embora tenhamos reconhecido nossas palavras ofensivas, muitas vezes a outra pessoa está sentindo o impacto de algo mais profundo que reside em nossos corações: ressentimento, raiva, inveja ou amargura. A menos que confessemos esses pecados também, nosso "/>
          <p:cNvSpPr txBox="1"/>
          <p:nvPr/>
        </p:nvSpPr>
        <p:spPr>
          <a:xfrm>
            <a:off x="749022" y="2799692"/>
            <a:ext cx="22885956" cy="8116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Embora tenhamos reconhecido nossas palavras ofensivas, muitas vezes a outra pessoa está sentindo o impacto de algo mais profundo que reside em nossos corações: ressentimento, raiva, inveja ou amargura. A menos que confessemos esses pecados também, nosso “arrependimento” acaba não sendo um arrependimento verdadeiro.</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95" name="Como podemos começar a identificar nossas tendências ao falso arrependimento? A resposta está em procurarmos por padrões de remorso e de autodeterminação na maneira de lidarmos com o pecado. O remorso diz &quot;Eu não acredito que fiz aquilo!&quot;; a autodetermin"/>
          <p:cNvSpPr txBox="1"/>
          <p:nvPr/>
        </p:nvSpPr>
        <p:spPr>
          <a:xfrm>
            <a:off x="749022" y="1085192"/>
            <a:ext cx="22885956" cy="11545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Como podemos começar a identificar nossas tendências ao falso arrependimento? A resposta está em procurarmos por padrões de remorso e de autodeterminação na maneira de lidarmos com o pecado. O remorso diz "Eu não acredito que fiz aquilo!"; a autodeterminação diz "Prometo agir diferente da próxima vez". Por trás dessa forma de viver, há dois grandes equívocos a respeito do nosso coração. Primeiro: temos um pensamento elevado demais a respeito de nós mesmos.</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97" name="Não acreditamos verdadeiramente na profundidade do nosso pecado e da nossa fraqueza (a linha inferior do &quot;Gráfico da cruz&quot;). Isso nos leva a ficar surpresos quando o pecado se manifesta: &quot;Não acredito que fiz aquilo!&quot;. Em outras palavras: &quot;Não é assim qu"/>
          <p:cNvSpPr txBox="1"/>
          <p:nvPr/>
        </p:nvSpPr>
        <p:spPr>
          <a:xfrm>
            <a:off x="749022" y="1085192"/>
            <a:ext cx="22885956" cy="11545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Não acreditamos verdadeiramente na profundidade do nosso pecado e da nossa fraqueza (a linha inferior do "Gráfico da cruz"). Isso nos leva a ficar surpresos quando o pecado se manifesta: "Não acredito que fiz aquilo!". Em outras palavras: "Não é assim que eu realmente sou!". Segundo: pensamos que temos o poder de mudar a nós mesmos. Pensamos que seremos capazes de resolver o problema se assumirmos certas atitudes ou nos esforçarmos mais da próxima vez.</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99" name="Esses padrões de remorso e autodeterminação também prejudicam nossas atitudes em relação às pessoas. Por termos um conceito tão elevado a respeito de nós mesmos, respondemos ao pecado das pessoas com aspereza e desaprovação. Somos muito tolerantes em rel"/>
          <p:cNvSpPr txBox="1"/>
          <p:nvPr/>
        </p:nvSpPr>
        <p:spPr>
          <a:xfrm>
            <a:off x="749022" y="2799692"/>
            <a:ext cx="22885956" cy="8116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Esses padrões de remorso e autodeterminação também prejudicam nossas atitudes em relação às pessoas. Por termos um conceito tão elevado a respeito de nós mesmos, respondemos ao pecado das pessoas com aspereza e desaprovação. Somos muito tolerantes em relação ao nosso pecado, mas nos ressentimos com o dos outros!</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01" name="E, porque achamos que somos capazes de mudar a nós mesmos, ficamos frustrados quando outras pessoas não conseguem mudar a si próprias tão rapidamente. Tornamo-nos condenadores, impacientes e críticos.…"/>
          <p:cNvSpPr txBox="1"/>
          <p:nvPr/>
        </p:nvSpPr>
        <p:spPr>
          <a:xfrm>
            <a:off x="749022" y="1737060"/>
            <a:ext cx="22885956" cy="10241881"/>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lnSpc>
                <a:spcPct val="100000"/>
              </a:lnSpc>
              <a:defRPr sz="7400">
                <a:latin typeface="Helvetica Neue Medium"/>
                <a:ea typeface="Helvetica Neue Medium"/>
                <a:cs typeface="Helvetica Neue Medium"/>
                <a:sym typeface="Helvetica Neue Medium"/>
              </a:defRPr>
            </a:pPr>
            <a:r>
              <a:t>E, porque achamos que somos capazes de mudar a nós mesmos, ficamos frustrados quando outras pessoas não conseguem mudar a si próprias tão rapidamente. Tornamo-nos condenadores, impacientes e críticos.</a:t>
            </a:r>
          </a:p>
          <a:p>
            <a:pPr>
              <a:lnSpc>
                <a:spcPct val="100000"/>
              </a:lnSpc>
              <a:defRPr sz="7400">
                <a:latin typeface="Helvetica Neue Medium"/>
                <a:ea typeface="Helvetica Neue Medium"/>
                <a:cs typeface="Helvetica Neue Medium"/>
                <a:sym typeface="Helvetica Neue Medium"/>
              </a:defRPr>
            </a:pPr>
            <a:r>
              <a:t>O evangelho nos chama (e capacita) para o verdadeiro arrependimento. De acordo com a Bíblia, o verdadeiro arrependimento:</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103" name="É ORIENTADO PARA DEUS, E NÃO PARA MIM"/>
          <p:cNvSpPr txBox="1"/>
          <p:nvPr/>
        </p:nvSpPr>
        <p:spPr>
          <a:xfrm>
            <a:off x="899476" y="2126253"/>
            <a:ext cx="22585049" cy="130831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b="1" sz="7700">
                <a:latin typeface="Helvetica Neue"/>
                <a:ea typeface="Helvetica Neue"/>
                <a:cs typeface="Helvetica Neue"/>
                <a:sym typeface="Helvetica Neue"/>
              </a:defRPr>
            </a:lvl1pPr>
          </a:lstStyle>
          <a:p>
            <a:pPr/>
            <a:r>
              <a:t>É ORIENTADO PARA DEUS, E NÃO PARA MIM</a:t>
            </a:r>
          </a:p>
        </p:txBody>
      </p:sp>
      <p:sp>
        <p:nvSpPr>
          <p:cNvPr id="104" name="“Pequei contra ti, e contra ti somente, e fiz o que é mau diante dos teus olhos …”. (Sl 51.4)"/>
          <p:cNvSpPr txBox="1"/>
          <p:nvPr/>
        </p:nvSpPr>
        <p:spPr>
          <a:xfrm>
            <a:off x="899475" y="6661334"/>
            <a:ext cx="22585049" cy="2269024"/>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7700">
                <a:latin typeface="Helvetica Neue Medium"/>
                <a:ea typeface="Helvetica Neue Medium"/>
                <a:cs typeface="Helvetica Neue Medium"/>
                <a:sym typeface="Helvetica Neue Medium"/>
              </a:defRPr>
            </a:lvl1pPr>
          </a:lstStyle>
          <a:p>
            <a:pPr/>
            <a:r>
              <a:t>“Pequei contra ti, e contra ti somente, e fiz o que é mau diante dos teus olhos …”. (Sl 51.4)</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35" name="“Porque, quando chegamos à Macedônia, não tivemos nenhum alívio. Pelo contrário, em tudo fomos atribulados: lutas por fora, temores por dentro. Porém Deus, que consola os abatidos, nos consolou com a chegada de Tito. E não somente com a chegada dele, mas"/>
          <p:cNvSpPr txBox="1"/>
          <p:nvPr/>
        </p:nvSpPr>
        <p:spPr>
          <a:xfrm>
            <a:off x="1923971" y="428790"/>
            <a:ext cx="20536059" cy="12858421"/>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7700">
                <a:latin typeface="Helvetica Neue Medium"/>
                <a:ea typeface="Helvetica Neue Medium"/>
                <a:cs typeface="Helvetica Neue Medium"/>
                <a:sym typeface="Helvetica Neue Medium"/>
              </a:defRPr>
            </a:pPr>
            <a:r>
              <a:t>“Porque, quando chegamos à Macedônia, não tivemos nenhum alívio. Pelo contrário, em tudo fomos atribulados: lutas por fora, temores por dentro. Porém Deus, que consola os abatidos, nos consolou com a chegada de Tito. E não somente com a chegada dele, mas também pelo consolo que recebeu de vocês. Ele nos falou da saudade, do pranto e do zelo que vocês têm por mim, aumentando, assim, a minha alegria.”</a:t>
            </a:r>
          </a:p>
          <a:p>
            <a:pPr>
              <a:defRPr sz="7700">
                <a:latin typeface="Helvetica Neue Medium"/>
                <a:ea typeface="Helvetica Neue Medium"/>
                <a:cs typeface="Helvetica Neue Medium"/>
                <a:sym typeface="Helvetica Neue Medium"/>
              </a:defRPr>
            </a:pPr>
            <a:r>
              <a:t>2Coríntios 7:5-7 NAA</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106" name="É MOTIVADO PELA VERDADEIRA TRISTEZA SEGUNDO A VONTADE DE DEUS, E NÃO POR MERO REMORSO EGOÍSTA"/>
          <p:cNvSpPr txBox="1"/>
          <p:nvPr/>
        </p:nvSpPr>
        <p:spPr>
          <a:xfrm>
            <a:off x="899476" y="1165540"/>
            <a:ext cx="22585049" cy="322973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b="1" sz="7700">
                <a:latin typeface="Helvetica Neue"/>
                <a:ea typeface="Helvetica Neue"/>
                <a:cs typeface="Helvetica Neue"/>
                <a:sym typeface="Helvetica Neue"/>
              </a:defRPr>
            </a:lvl1pPr>
          </a:lstStyle>
          <a:p>
            <a:pPr/>
            <a:r>
              <a:t>É MOTIVADO PELA VERDADEIRA TRISTEZA SEGUNDO A VONTADE DE DEUS, E NÃO POR MERO REMORSO EGOÍSTA</a:t>
            </a:r>
          </a:p>
        </p:txBody>
      </p:sp>
      <p:sp>
        <p:nvSpPr>
          <p:cNvPr id="107" name="“Pois a tristeza segundo a vontade de Deus produz o arrependimento que conduz à salvação, o qual não traz remorso; mas a tristeza do mundo traz a morte”. (2Co 7:10)"/>
          <p:cNvSpPr txBox="1"/>
          <p:nvPr/>
        </p:nvSpPr>
        <p:spPr>
          <a:xfrm>
            <a:off x="899475" y="6475364"/>
            <a:ext cx="22585049" cy="4190449"/>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7700">
                <a:latin typeface="Helvetica Neue Medium"/>
                <a:ea typeface="Helvetica Neue Medium"/>
                <a:cs typeface="Helvetica Neue Medium"/>
                <a:sym typeface="Helvetica Neue Medium"/>
              </a:defRPr>
            </a:lvl1pPr>
          </a:lstStyle>
          <a:p>
            <a:pPr/>
            <a:r>
              <a:t>“Pois a tristeza segundo a vontade de Deus produz o arrependimento que conduz à salvação, o qual não traz remorso; mas a tristeza do mundo traz a morte”. (2Co 7:10)</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109" name="É PREOCUPADO COM O CORAÇÃO, E NÃO APENAS COM ATOS EXTERNOS"/>
          <p:cNvSpPr txBox="1"/>
          <p:nvPr/>
        </p:nvSpPr>
        <p:spPr>
          <a:xfrm>
            <a:off x="899476" y="1645896"/>
            <a:ext cx="22585049" cy="2269023"/>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b="1" sz="7700">
                <a:latin typeface="Helvetica Neue"/>
                <a:ea typeface="Helvetica Neue"/>
                <a:cs typeface="Helvetica Neue"/>
                <a:sym typeface="Helvetica Neue"/>
              </a:defRPr>
            </a:lvl1pPr>
          </a:lstStyle>
          <a:p>
            <a:pPr/>
            <a:r>
              <a:t>É PREOCUPADO COM O CORAÇÃO, E NÃO APENAS COM ATOS EXTERNOS</a:t>
            </a:r>
          </a:p>
        </p:txBody>
      </p:sp>
      <p:sp>
        <p:nvSpPr>
          <p:cNvPr id="110" name="“Ó Deus, cria em mim um coração puro e renova em mim um espírito inabalável”. (Sl 51:10)"/>
          <p:cNvSpPr txBox="1"/>
          <p:nvPr/>
        </p:nvSpPr>
        <p:spPr>
          <a:xfrm>
            <a:off x="899475" y="6824438"/>
            <a:ext cx="22585049" cy="2269024"/>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7700">
                <a:latin typeface="Helvetica Neue Medium"/>
                <a:ea typeface="Helvetica Neue Medium"/>
                <a:cs typeface="Helvetica Neue Medium"/>
                <a:sym typeface="Helvetica Neue Medium"/>
              </a:defRPr>
            </a:lvl1pPr>
          </a:lstStyle>
          <a:p>
            <a:pPr/>
            <a:r>
              <a:t>“Ó Deus, cria em mim um coração puro e renova em mim um espírito inabalável”. (Sl 51:10)</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112" name="OLHA PARA JESUS PARA SER LIBERTO DA PUNIÇÃO E DO PODER DO PECADO"/>
          <p:cNvSpPr txBox="1"/>
          <p:nvPr/>
        </p:nvSpPr>
        <p:spPr>
          <a:xfrm>
            <a:off x="899476" y="1645896"/>
            <a:ext cx="22585049" cy="2269023"/>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b="1" sz="7700">
                <a:latin typeface="Helvetica Neue"/>
                <a:ea typeface="Helvetica Neue"/>
                <a:cs typeface="Helvetica Neue"/>
                <a:sym typeface="Helvetica Neue"/>
              </a:defRPr>
            </a:lvl1pPr>
          </a:lstStyle>
          <a:p>
            <a:pPr/>
            <a:r>
              <a:t>OLHA PARA JESUS PARA SER LIBERTO DA PUNIÇÃO E DO PODER DO PECADO</a:t>
            </a:r>
          </a:p>
        </p:txBody>
      </p:sp>
      <p:sp>
        <p:nvSpPr>
          <p:cNvPr id="113" name="“Arrependei-vos, pois, e convertei-vos, para que os vossos pecados sejam apagados, de modo que da presença do Senhor venham tempos de refrigério, e ele envie o Cristo, que já vos foi predeterminado, Jesus”. (At 3:19, 20)"/>
          <p:cNvSpPr txBox="1"/>
          <p:nvPr/>
        </p:nvSpPr>
        <p:spPr>
          <a:xfrm>
            <a:off x="899475" y="5383368"/>
            <a:ext cx="22585049" cy="5151163"/>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7700">
                <a:latin typeface="Helvetica Neue Medium"/>
                <a:ea typeface="Helvetica Neue Medium"/>
                <a:cs typeface="Helvetica Neue Medium"/>
                <a:sym typeface="Helvetica Neue Medium"/>
              </a:defRPr>
            </a:lvl1pPr>
          </a:lstStyle>
          <a:p>
            <a:pPr/>
            <a:r>
              <a:t>“Arrependei-vos, pois, e convertei-vos, para que os vossos pecados sejam apagados, de modo que da presença do Senhor venham tempos de refrigério, e ele envie o Cristo, que já vos foi predeterminado, Jesus”. (At 3:19, 20)</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15" name="Em vez de justificar nosso pecado ou cair em padrões de remorso e de autodeterminação, o verdadeiro arrependimento centrado no evangelho nos leva a admitir e a nos arrepender. Quando admitimos, dizemos: &quot;Eu fiz aquilo mesmo” (&quot;É assim que eu realmente so"/>
          <p:cNvSpPr txBox="1"/>
          <p:nvPr/>
        </p:nvSpPr>
        <p:spPr>
          <a:xfrm>
            <a:off x="749022" y="2228192"/>
            <a:ext cx="22885956" cy="9259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Em vez de justificar nosso pecado ou cair em padrões de remorso e de autodeterminação, o verdadeiro arrependimento centrado no evangelho nos leva a admitir e a nos arrepender. Quando admitimos, dizemos: "Eu fiz aquilo mesmo” ("É assim que eu realmente sou!"). Quando nos arrependemos, dizemos: “Senhor, perdoa-me! Tu és minha única esperança".</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17" name="À medida que aprendemos a viver à luz do evangelho, o verdadeiro arrependimento deve se tornar cada vez mais normal para nós. Deixaremos de ser surpreendidos pelo nosso pecado e então seremos capazes de admiti-lo de forma mais honesta. Vamos parar de acr"/>
          <p:cNvSpPr txBox="1"/>
          <p:nvPr/>
        </p:nvSpPr>
        <p:spPr>
          <a:xfrm>
            <a:off x="749022" y="1656692"/>
            <a:ext cx="22885956" cy="10402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À medida que aprendemos a viver à luz do evangelho, o verdadeiro arrependimento deve se tornar cada vez mais normal para nós. Deixaremos de ser surpreendidos pelo nosso pecado e então seremos capazes de admiti-lo de forma mais honesta. Vamos parar de acreditar que podemos corrigir a nós mesmos e, assim, nos voltaremos mais rapidamente para Jesus para receber perdão e transformação.</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19" name="O pecado é uma condição, e não apenas um comportamento. Da mesma maneira, o verdadeiro arrependimento é um estilo de vida, e não apenas uma prática ocasional. O arrependimento não é algo que fazemos apenas uma vez (quando somos convertidos), ou apenas pe"/>
          <p:cNvSpPr txBox="1"/>
          <p:nvPr/>
        </p:nvSpPr>
        <p:spPr>
          <a:xfrm>
            <a:off x="749022" y="513693"/>
            <a:ext cx="22885956" cy="12688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O pecado é uma condição, e não apenas um comportamento. Da mesma maneira, o verdadeiro arrependimento é um estilo de vida, e não apenas uma prática ocasional. O arrependimento não é algo que fazemos apenas uma vez (quando somos convertidos), ou apenas periodicamente (quando nos sentimos muito culpados). O arrependimento é contínuo, e o toque divino que nos mostra o nosso pecado é sinal do amor paternal de Deus por nós. "Eu repreendo e castigo a todos quantos amo: sê pois zeloso e arrepende-te" (Ap 3.19).</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21" name="Então, você está arrependido de quê?"/>
          <p:cNvSpPr txBox="1"/>
          <p:nvPr/>
        </p:nvSpPr>
        <p:spPr>
          <a:xfrm>
            <a:off x="749022" y="6228692"/>
            <a:ext cx="22885956" cy="1258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Então, você está arrependido de quê?</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23" name="A PRÁTICA DO ARREPENDIMENTO"/>
          <p:cNvSpPr txBox="1"/>
          <p:nvPr/>
        </p:nvSpPr>
        <p:spPr>
          <a:xfrm>
            <a:off x="3014027" y="4716975"/>
            <a:ext cx="18355946" cy="4282050"/>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lvl1pPr>
              <a:defRPr b="1" cap="all" sz="15000">
                <a:latin typeface="Helvetica Neue"/>
                <a:ea typeface="Helvetica Neue"/>
                <a:cs typeface="Helvetica Neue"/>
                <a:sym typeface="Helvetica Neue"/>
              </a:defRPr>
            </a:lvl1pPr>
          </a:lstStyle>
          <a:p>
            <a:pPr/>
            <a:r>
              <a:t>A PRÁTICA DO ARREPENDIMENTO</a:t>
            </a:r>
          </a:p>
        </p:txBody>
      </p:sp>
      <p:sp>
        <p:nvSpPr>
          <p:cNvPr id="124" name="[EXERCÍCIO]"/>
          <p:cNvSpPr txBox="1"/>
          <p:nvPr/>
        </p:nvSpPr>
        <p:spPr>
          <a:xfrm>
            <a:off x="9751631" y="1196914"/>
            <a:ext cx="4880738" cy="1060572"/>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lvl1pPr>
              <a:defRPr b="1" sz="6000">
                <a:latin typeface="Helvetica Neue"/>
                <a:ea typeface="Helvetica Neue"/>
                <a:cs typeface="Helvetica Neue"/>
                <a:sym typeface="Helvetica Neue"/>
              </a:defRPr>
            </a:lvl1pPr>
          </a:lstStyle>
          <a:p>
            <a:pPr/>
            <a:r>
              <a:t>[EXERCÍCIO]</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26" name="Muitas vezes criamos desculpas para o nosso pecado a fim de evitar o trabalho árduo do arrependimento. A lista abaixo apresenta algumas desculpas que comumente usamos e, entre parênteses, os pensamentos interiores que cada uma revela. Separem um tempinho"/>
          <p:cNvSpPr txBox="1"/>
          <p:nvPr/>
        </p:nvSpPr>
        <p:spPr>
          <a:xfrm>
            <a:off x="749022" y="1656692"/>
            <a:ext cx="22885956" cy="10402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Muitas vezes criamos desculpas para o nosso pecado a fim de evitar o trabalho árduo do arrependimento. A lista abaixo apresenta algumas desculpas que comumente usamos e, entre parênteses, os pensamentos interiores que cada uma revela. Separem um tempinho para examinar a lista e, depois, usem as perguntas propostas a seguir para ajudar uns aos outros a praticar o arrependimento genuíno.</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28" name="Eu só estava falando a verdade. (Você não aguenta ouvir a verdade?)…"/>
          <p:cNvSpPr txBox="1"/>
          <p:nvPr/>
        </p:nvSpPr>
        <p:spPr>
          <a:xfrm>
            <a:off x="749022" y="1234953"/>
            <a:ext cx="22885956" cy="11246094"/>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marL="359999" algn="just" defTabSz="457200">
              <a:lnSpc>
                <a:spcPct val="120000"/>
              </a:lnSpc>
              <a:spcBef>
                <a:spcPts val="1100"/>
              </a:spcBef>
              <a:defRPr sz="5000">
                <a:solidFill>
                  <a:srgbClr val="000000"/>
                </a:solidFill>
                <a:latin typeface="Helvetica Neue"/>
                <a:ea typeface="Helvetica Neue"/>
                <a:cs typeface="Helvetica Neue"/>
                <a:sym typeface="Helvetica Neue"/>
              </a:defRPr>
            </a:pPr>
            <a:r>
              <a:rPr b="1"/>
              <a:t>Eu só estava falando a verdade.</a:t>
            </a:r>
            <a:r>
              <a:t> (Você não aguenta ouvir a verdade?)</a:t>
            </a:r>
          </a:p>
          <a:p>
            <a:pPr marL="359999" algn="just" defTabSz="457200">
              <a:lnSpc>
                <a:spcPct val="120000"/>
              </a:lnSpc>
              <a:spcBef>
                <a:spcPts val="1100"/>
              </a:spcBef>
              <a:defRPr sz="5000">
                <a:solidFill>
                  <a:srgbClr val="000000"/>
                </a:solidFill>
                <a:latin typeface="Helvetica Neue"/>
                <a:ea typeface="Helvetica Neue"/>
                <a:cs typeface="Helvetica Neue"/>
                <a:sym typeface="Helvetica Neue"/>
              </a:defRPr>
            </a:pPr>
            <a:r>
              <a:rPr b="1"/>
              <a:t>Eu só estava dizendo o que sinto.</a:t>
            </a:r>
            <a:r>
              <a:t> (Ter sentimentos não é pecado.)</a:t>
            </a:r>
          </a:p>
          <a:p>
            <a:pPr marL="359999" algn="just" defTabSz="457200">
              <a:lnSpc>
                <a:spcPct val="120000"/>
              </a:lnSpc>
              <a:spcBef>
                <a:spcPts val="1100"/>
              </a:spcBef>
              <a:defRPr sz="5000">
                <a:solidFill>
                  <a:srgbClr val="000000"/>
                </a:solidFill>
                <a:latin typeface="Helvetica Neue"/>
                <a:ea typeface="Helvetica Neue"/>
                <a:cs typeface="Helvetica Neue"/>
                <a:sym typeface="Helvetica Neue"/>
              </a:defRPr>
            </a:pPr>
            <a:r>
              <a:rPr b="1"/>
              <a:t>Eu estava só brincando.</a:t>
            </a:r>
            <a:r>
              <a:t> (Você não entendeu a piada?)</a:t>
            </a:r>
          </a:p>
          <a:p>
            <a:pPr marL="359999" algn="just" defTabSz="457200">
              <a:lnSpc>
                <a:spcPct val="120000"/>
              </a:lnSpc>
              <a:spcBef>
                <a:spcPts val="1100"/>
              </a:spcBef>
              <a:defRPr sz="5000">
                <a:solidFill>
                  <a:srgbClr val="000000"/>
                </a:solidFill>
                <a:latin typeface="Helvetica Neue"/>
                <a:ea typeface="Helvetica Neue"/>
                <a:cs typeface="Helvetica Neue"/>
                <a:sym typeface="Helvetica Neue"/>
              </a:defRPr>
            </a:pPr>
            <a:r>
              <a:rPr b="1"/>
              <a:t>Eu interpretei errado o que você disse.</a:t>
            </a:r>
            <a:r>
              <a:t> (Você não é tão louco quanto pensei que fosse!)</a:t>
            </a:r>
          </a:p>
          <a:p>
            <a:pPr marL="359999" algn="just" defTabSz="457200">
              <a:lnSpc>
                <a:spcPct val="120000"/>
              </a:lnSpc>
              <a:spcBef>
                <a:spcPts val="1100"/>
              </a:spcBef>
              <a:defRPr sz="5000">
                <a:solidFill>
                  <a:srgbClr val="000000"/>
                </a:solidFill>
                <a:latin typeface="Helvetica Neue"/>
                <a:ea typeface="Helvetica Neue"/>
                <a:cs typeface="Helvetica Neue"/>
                <a:sym typeface="Helvetica Neue"/>
              </a:defRPr>
            </a:pPr>
            <a:r>
              <a:rPr b="1"/>
              <a:t>Você me interpretou mal.</a:t>
            </a:r>
            <a:r>
              <a:t> (Não sou tão ruim quanto você pensa.)</a:t>
            </a:r>
          </a:p>
          <a:p>
            <a:pPr marL="359999" algn="just" defTabSz="457200">
              <a:lnSpc>
                <a:spcPct val="120000"/>
              </a:lnSpc>
              <a:spcBef>
                <a:spcPts val="1100"/>
              </a:spcBef>
              <a:defRPr sz="5000">
                <a:solidFill>
                  <a:srgbClr val="000000"/>
                </a:solidFill>
                <a:latin typeface="Helvetica Neue"/>
                <a:ea typeface="Helvetica Neue"/>
                <a:cs typeface="Helvetica Neue"/>
                <a:sym typeface="Helvetica Neue"/>
              </a:defRPr>
            </a:pPr>
            <a:r>
              <a:rPr b="1"/>
              <a:t>Eu sou assim mesmo.</a:t>
            </a:r>
            <a:r>
              <a:t> (Sou pecador e isso justifica minhas atitudes.)</a:t>
            </a:r>
          </a:p>
          <a:p>
            <a:pPr marL="359999" algn="just" defTabSz="457200">
              <a:lnSpc>
                <a:spcPct val="120000"/>
              </a:lnSpc>
              <a:spcBef>
                <a:spcPts val="1100"/>
              </a:spcBef>
              <a:defRPr sz="5000">
                <a:solidFill>
                  <a:srgbClr val="000000"/>
                </a:solidFill>
                <a:latin typeface="Helvetica Neue"/>
                <a:ea typeface="Helvetica Neue"/>
                <a:cs typeface="Helvetica Neue"/>
                <a:sym typeface="Helvetica Neue"/>
              </a:defRPr>
            </a:pPr>
            <a:r>
              <a:rPr b="1"/>
              <a:t>Eu errei.</a:t>
            </a:r>
            <a:r>
              <a:t> (E quem não erra?)</a:t>
            </a:r>
          </a:p>
          <a:p>
            <a:pPr marL="359999" algn="just" defTabSz="457200">
              <a:lnSpc>
                <a:spcPct val="120000"/>
              </a:lnSpc>
              <a:spcBef>
                <a:spcPts val="1100"/>
              </a:spcBef>
              <a:defRPr sz="5000">
                <a:solidFill>
                  <a:srgbClr val="000000"/>
                </a:solidFill>
                <a:latin typeface="Helvetica Neue"/>
                <a:ea typeface="Helvetica Neue"/>
                <a:cs typeface="Helvetica Neue"/>
                <a:sym typeface="Helvetica Neue"/>
              </a:defRPr>
            </a:pPr>
            <a:r>
              <a:rPr b="1"/>
              <a:t>Não era minha intenção fazer isso.</a:t>
            </a:r>
            <a:r>
              <a:t> (Minha intenção não era ser pego em flagrante.)</a:t>
            </a:r>
          </a:p>
          <a:p>
            <a:pPr marL="359999" algn="just" defTabSz="457200">
              <a:lnSpc>
                <a:spcPct val="120000"/>
              </a:lnSpc>
              <a:spcBef>
                <a:spcPts val="1100"/>
              </a:spcBef>
              <a:defRPr sz="5000">
                <a:solidFill>
                  <a:srgbClr val="000000"/>
                </a:solidFill>
                <a:latin typeface="Helvetica Neue"/>
                <a:ea typeface="Helvetica Neue"/>
                <a:cs typeface="Helvetica Neue"/>
                <a:sym typeface="Helvetica Neue"/>
              </a:defRPr>
            </a:pPr>
            <a:r>
              <a:rPr b="1"/>
              <a:t>Estou tendo um péssimo dia.</a:t>
            </a:r>
            <a:r>
              <a:t> (Eu mereço algo melhor.)</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37" name="“Porque, mesmo que eu tenha entristecido vocês com a minha carta, não me arrependo — embora já tenha me arrependido, pois vi que aquela carta os deixou tristes, ainda que por breve tempo. Mas agora me alegro, não porque vocês ficaram tristes, mas porque "/>
          <p:cNvSpPr txBox="1"/>
          <p:nvPr/>
        </p:nvSpPr>
        <p:spPr>
          <a:xfrm>
            <a:off x="1923971" y="909146"/>
            <a:ext cx="20536059" cy="11897708"/>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7700">
                <a:latin typeface="Helvetica Neue Medium"/>
                <a:ea typeface="Helvetica Neue Medium"/>
                <a:cs typeface="Helvetica Neue Medium"/>
                <a:sym typeface="Helvetica Neue Medium"/>
              </a:defRPr>
            </a:pPr>
            <a:r>
              <a:t>“Porque, mesmo que eu tenha entristecido vocês com a minha carta, não me arrependo — embora já tenha me arrependido, pois vi que aquela carta os deixou tristes, ainda que por breve tempo. Mas agora me alegro, não porque vocês ficaram tristes, mas porque </a:t>
            </a:r>
            <a:r>
              <a:rPr b="1">
                <a:latin typeface="Helvetica Neue"/>
                <a:ea typeface="Helvetica Neue"/>
                <a:cs typeface="Helvetica Neue"/>
                <a:sym typeface="Helvetica Neue"/>
              </a:rPr>
              <a:t>essa tristeza os levou ao arrependimento</a:t>
            </a:r>
            <a:r>
              <a:t>. Pois vocês foram entristecidos segundo Deus, para que, de nossa parte, não sofressem nenhum dano.”</a:t>
            </a:r>
          </a:p>
          <a:p>
            <a:pPr>
              <a:defRPr sz="7700">
                <a:latin typeface="Helvetica Neue Medium"/>
                <a:ea typeface="Helvetica Neue Medium"/>
                <a:cs typeface="Helvetica Neue Medium"/>
                <a:sym typeface="Helvetica Neue Medium"/>
              </a:defRPr>
            </a:pPr>
            <a:r>
              <a:t>2Coríntios 7:8-9 NAA</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30" name="Com qual dessas desculpas mais me identifico?"/>
          <p:cNvSpPr txBox="1"/>
          <p:nvPr/>
        </p:nvSpPr>
        <p:spPr>
          <a:xfrm>
            <a:off x="1607050" y="3781809"/>
            <a:ext cx="21169901" cy="615238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Com qual dessas desculpas mais me identifico?</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32" name="Qual foi a última situação (ou situação típica) na qual usei uma dessas desculpas em vez de ficar verdadeiramente quebrantado e arrependido por causa do meu pecado?"/>
          <p:cNvSpPr txBox="1"/>
          <p:nvPr/>
        </p:nvSpPr>
        <p:spPr>
          <a:xfrm>
            <a:off x="1607050" y="2055812"/>
            <a:ext cx="21169901" cy="96043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2200">
                <a:latin typeface="Helvetica Neue Medium"/>
                <a:ea typeface="Helvetica Neue Medium"/>
                <a:cs typeface="Helvetica Neue Medium"/>
                <a:sym typeface="Helvetica Neue Medium"/>
              </a:defRPr>
            </a:lvl1pPr>
          </a:lstStyle>
          <a:p>
            <a:pPr/>
            <a:r>
              <a:t>Qual foi a última situação (ou situação típica) na qual usei uma dessas desculpas em vez de ficar verdadeiramente quebrantado e arrependido por causa do meu pecado?</a:t>
            </a: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34" name="Vamos analisar como se daria o verdadeiro arrependimento nas situações compartilhadas pelo grupo usando os seguintes passos:"/>
          <p:cNvSpPr txBox="1"/>
          <p:nvPr/>
        </p:nvSpPr>
        <p:spPr>
          <a:xfrm>
            <a:off x="1607050" y="2055812"/>
            <a:ext cx="21169901" cy="96043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2200">
                <a:latin typeface="Helvetica Neue Medium"/>
                <a:ea typeface="Helvetica Neue Medium"/>
                <a:cs typeface="Helvetica Neue Medium"/>
                <a:sym typeface="Helvetica Neue Medium"/>
              </a:defRPr>
            </a:lvl1pPr>
          </a:lstStyle>
          <a:p>
            <a:pPr/>
            <a:r>
              <a:t>Vamos analisar como se daria o verdadeiro arrependimento nas situações compartilhadas pelo grupo usando os seguintes passos:</a:t>
            </a:r>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36" name="1º PASSO: Admitir que você pecou contra Deus.…"/>
          <p:cNvSpPr txBox="1"/>
          <p:nvPr/>
        </p:nvSpPr>
        <p:spPr>
          <a:xfrm>
            <a:off x="724793" y="2078855"/>
            <a:ext cx="22934415" cy="955829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marL="359999" algn="just" defTabSz="457200">
              <a:lnSpc>
                <a:spcPct val="120000"/>
              </a:lnSpc>
              <a:spcBef>
                <a:spcPts val="1100"/>
              </a:spcBef>
              <a:defRPr sz="6200">
                <a:solidFill>
                  <a:srgbClr val="000000"/>
                </a:solidFill>
                <a:latin typeface="Helvetica Neue"/>
                <a:ea typeface="Helvetica Neue"/>
                <a:cs typeface="Helvetica Neue"/>
                <a:sym typeface="Helvetica Neue"/>
              </a:defRPr>
            </a:pPr>
            <a:r>
              <a:rPr b="1"/>
              <a:t>1º PASSO:</a:t>
            </a:r>
            <a:r>
              <a:t> Admitir que você pecou contra Deus.</a:t>
            </a:r>
          </a:p>
          <a:p>
            <a:pPr marL="359999" algn="just" defTabSz="457200">
              <a:lnSpc>
                <a:spcPct val="120000"/>
              </a:lnSpc>
              <a:spcBef>
                <a:spcPts val="1100"/>
              </a:spcBef>
              <a:defRPr sz="6200">
                <a:solidFill>
                  <a:srgbClr val="000000"/>
                </a:solidFill>
                <a:latin typeface="Helvetica Neue"/>
                <a:ea typeface="Helvetica Neue"/>
                <a:cs typeface="Helvetica Neue"/>
                <a:sym typeface="Helvetica Neue"/>
              </a:defRPr>
            </a:pPr>
            <a:r>
              <a:rPr b="1"/>
              <a:t>2º PASSO:</a:t>
            </a:r>
            <a:r>
              <a:t> Confessar manifestações de falso arrependimento e remorso egoísta (padrões de remorso e autodeterminação).</a:t>
            </a:r>
          </a:p>
          <a:p>
            <a:pPr marL="359999" algn="just" defTabSz="457200">
              <a:lnSpc>
                <a:spcPct val="120000"/>
              </a:lnSpc>
              <a:spcBef>
                <a:spcPts val="1100"/>
              </a:spcBef>
              <a:defRPr sz="6200">
                <a:solidFill>
                  <a:srgbClr val="000000"/>
                </a:solidFill>
                <a:latin typeface="Helvetica Neue"/>
                <a:ea typeface="Helvetica Neue"/>
                <a:cs typeface="Helvetica Neue"/>
                <a:sym typeface="Helvetica Neue"/>
              </a:defRPr>
            </a:pPr>
            <a:r>
              <a:rPr b="1"/>
              <a:t>3º PASSO:</a:t>
            </a:r>
            <a:r>
              <a:t> Discernir e arrepender-se das motivações ocultas de seu coração que o levam a cometer esse pecado.</a:t>
            </a:r>
          </a:p>
          <a:p>
            <a:pPr marL="359999" algn="just" defTabSz="457200">
              <a:lnSpc>
                <a:spcPct val="120000"/>
              </a:lnSpc>
              <a:spcBef>
                <a:spcPts val="1100"/>
              </a:spcBef>
              <a:defRPr sz="6200">
                <a:solidFill>
                  <a:srgbClr val="000000"/>
                </a:solidFill>
                <a:latin typeface="Helvetica Neue"/>
                <a:ea typeface="Helvetica Neue"/>
                <a:cs typeface="Helvetica Neue"/>
                <a:sym typeface="Helvetica Neue"/>
              </a:defRPr>
            </a:pPr>
            <a:r>
              <a:rPr b="1"/>
              <a:t>4º PASSO:</a:t>
            </a:r>
            <a:r>
              <a:t> Receber o perdão de Deus por meio da fé.</a:t>
            </a:r>
          </a:p>
          <a:p>
            <a:pPr marL="359999" algn="just" defTabSz="457200">
              <a:lnSpc>
                <a:spcPct val="120000"/>
              </a:lnSpc>
              <a:spcBef>
                <a:spcPts val="1100"/>
              </a:spcBef>
              <a:defRPr sz="6200">
                <a:solidFill>
                  <a:srgbClr val="000000"/>
                </a:solidFill>
                <a:latin typeface="Helvetica Neue"/>
                <a:ea typeface="Helvetica Neue"/>
                <a:cs typeface="Helvetica Neue"/>
                <a:sym typeface="Helvetica Neue"/>
              </a:defRPr>
            </a:pPr>
            <a:r>
              <a:rPr b="1"/>
              <a:t>5º PASSO:</a:t>
            </a:r>
            <a:r>
              <a:t> Depender do poder de Deus para desviar-se do pecado.</a:t>
            </a:r>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8" name="6.jpg" descr="6.jpg"/>
          <p:cNvPicPr>
            <a:picLocks noChangeAspect="1"/>
          </p:cNvPicPr>
          <p:nvPr/>
        </p:nvPicPr>
        <p:blipFill>
          <a:blip r:embed="rId2">
            <a:extLst/>
          </a:blip>
          <a:stretch>
            <a:fillRect/>
          </a:stretch>
        </p:blipFill>
        <p:spPr>
          <a:xfrm>
            <a:off x="0" y="0"/>
            <a:ext cx="24384000" cy="13716000"/>
          </a:xfrm>
          <a:prstGeom prst="rect">
            <a:avLst/>
          </a:prstGeom>
          <a:ln w="12700">
            <a:miter lim="400000"/>
          </a:ln>
        </p:spPr>
      </p:pic>
      <p:pic>
        <p:nvPicPr>
          <p:cNvPr id="139" name="05.jpg" descr="05.jpg"/>
          <p:cNvPicPr>
            <a:picLocks noChangeAspect="1"/>
          </p:cNvPicPr>
          <p:nvPr/>
        </p:nvPicPr>
        <p:blipFill>
          <a:blip r:embed="rId3">
            <a:extLst/>
          </a:blip>
          <a:stretch>
            <a:fillRect/>
          </a:stretch>
        </p:blipFill>
        <p:spPr>
          <a:xfrm>
            <a:off x="0" y="0"/>
            <a:ext cx="24384000" cy="13716000"/>
          </a:xfrm>
          <a:prstGeom prst="rect">
            <a:avLst/>
          </a:prstGeom>
          <a:ln w="12700">
            <a:miter lim="400000"/>
          </a:ln>
        </p:spPr>
      </p:pic>
      <p:pic>
        <p:nvPicPr>
          <p:cNvPr id="140" name="ppt05b.jpg" descr="ppt05b.jpg"/>
          <p:cNvPicPr>
            <a:picLocks noChangeAspect="1"/>
          </p:cNvPicPr>
          <p:nvPr/>
        </p:nvPicPr>
        <p:blipFill>
          <a:blip r:embed="rId4">
            <a:extLst/>
          </a:blip>
          <a:stretch>
            <a:fillRect/>
          </a:stretch>
        </p:blipFill>
        <p:spPr>
          <a:xfrm>
            <a:off x="0" y="0"/>
            <a:ext cx="24384000" cy="13716000"/>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39" name="“Porque a tristeza segundo Deus produz arrependimento para a salvação, que a ninguém traz pesar; mas a tristeza do mundo produz morte. Vejam quanto cuidado produziu em vocês o fato de serem entristecidos segundo Deus! Que defesa, que indignação, que temo"/>
          <p:cNvSpPr txBox="1"/>
          <p:nvPr/>
        </p:nvSpPr>
        <p:spPr>
          <a:xfrm>
            <a:off x="1923971" y="909146"/>
            <a:ext cx="20536059" cy="11897708"/>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7700">
                <a:latin typeface="Helvetica Neue Medium"/>
                <a:ea typeface="Helvetica Neue Medium"/>
                <a:cs typeface="Helvetica Neue Medium"/>
                <a:sym typeface="Helvetica Neue Medium"/>
              </a:defRPr>
            </a:pPr>
            <a:r>
              <a:t>“Porque </a:t>
            </a:r>
            <a:r>
              <a:rPr b="1">
                <a:latin typeface="Helvetica Neue"/>
                <a:ea typeface="Helvetica Neue"/>
                <a:cs typeface="Helvetica Neue"/>
                <a:sym typeface="Helvetica Neue"/>
              </a:rPr>
              <a:t>a tristeza segundo Deus produz arrependimento para a salvação</a:t>
            </a:r>
            <a:r>
              <a:t>, que a ninguém traz pesar; mas </a:t>
            </a:r>
            <a:r>
              <a:rPr u="sng"/>
              <a:t>a tristeza do mundo produz morte</a:t>
            </a:r>
            <a:r>
              <a:t>. Vejam quanto cuidado produziu em vocês o fato de serem entristecidos segundo Deus! Que defesa, que indignação, que temor, que saudade, que zelo, que desejo de punir o culpado! Em tudo vocês se mostraram inocentes neste assunto.”</a:t>
            </a:r>
          </a:p>
          <a:p>
            <a:pPr>
              <a:defRPr sz="7700">
                <a:latin typeface="Helvetica Neue Medium"/>
                <a:ea typeface="Helvetica Neue Medium"/>
                <a:cs typeface="Helvetica Neue Medium"/>
                <a:sym typeface="Helvetica Neue Medium"/>
              </a:defRPr>
            </a:pPr>
            <a:r>
              <a:t>2Coríntios 7:10-11 NAA</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41" name="“Portanto, embora eu tenha escrito aquela carta, não foi por causa daquele que fez o mal, nem por causa daquele que sofreu a afronta, mas para que fosse manifesto entre vocês, diante de Deus, o cuidado que vocês têm por nós. Foi por isso que nos sentimos"/>
          <p:cNvSpPr txBox="1"/>
          <p:nvPr/>
        </p:nvSpPr>
        <p:spPr>
          <a:xfrm>
            <a:off x="1923971" y="909146"/>
            <a:ext cx="20536059" cy="11897708"/>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7700">
                <a:latin typeface="Helvetica Neue Medium"/>
                <a:ea typeface="Helvetica Neue Medium"/>
                <a:cs typeface="Helvetica Neue Medium"/>
                <a:sym typeface="Helvetica Neue Medium"/>
              </a:defRPr>
            </a:pPr>
            <a:r>
              <a:t>“Portanto, embora eu tenha escrito aquela carta, não foi por causa daquele que fez o mal, nem por causa daquele que sofreu a afronta, mas para que fosse manifesto entre vocês, diante de Deus, o cuidado que vocês têm por nós. Foi por isso que nos sentimos consolados. E, acima desta nossa consolação, muito mais nos alegramos pelo contentamento de Tito, porque todos vocês trouxeram refrigério ao espírito dele.”</a:t>
            </a:r>
          </a:p>
          <a:p>
            <a:pPr>
              <a:defRPr sz="7700">
                <a:latin typeface="Helvetica Neue Medium"/>
                <a:ea typeface="Helvetica Neue Medium"/>
                <a:cs typeface="Helvetica Neue Medium"/>
                <a:sym typeface="Helvetica Neue Medium"/>
              </a:defRPr>
            </a:pPr>
            <a:r>
              <a:t>2Coríntios 7:12-13 NAA</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43" name="O que Paulo queria dos coríntios?"/>
          <p:cNvSpPr txBox="1"/>
          <p:nvPr/>
        </p:nvSpPr>
        <p:spPr>
          <a:xfrm>
            <a:off x="1607050" y="4716975"/>
            <a:ext cx="21169901" cy="428205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O que Paulo queria dos coríntios?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45" name="“Porque, mesmo que eu tenha entristecido vocês com a minha carta, não me arrependo — embora já tenha me arrependido, pois vi que aquela carta os deixou tristes, ainda que por breve tempo. Mas agora me alegro, não porque vocês ficaram tristes, mas porque "/>
          <p:cNvSpPr txBox="1"/>
          <p:nvPr/>
        </p:nvSpPr>
        <p:spPr>
          <a:xfrm>
            <a:off x="1923971" y="909146"/>
            <a:ext cx="20536059" cy="11897708"/>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7700">
                <a:latin typeface="Helvetica Neue Medium"/>
                <a:ea typeface="Helvetica Neue Medium"/>
                <a:cs typeface="Helvetica Neue Medium"/>
                <a:sym typeface="Helvetica Neue Medium"/>
              </a:defRPr>
            </a:pPr>
            <a:r>
              <a:t>“Porque, mesmo que eu tenha entristecido vocês com a minha carta, não me arrependo — embora já tenha me arrependido, pois vi que aquela carta os deixou tristes, ainda que por breve tempo. Mas agora me alegro, não porque vocês ficaram tristes, mas porque </a:t>
            </a:r>
            <a:r>
              <a:rPr b="1">
                <a:latin typeface="Helvetica Neue"/>
                <a:ea typeface="Helvetica Neue"/>
                <a:cs typeface="Helvetica Neue"/>
                <a:sym typeface="Helvetica Neue"/>
              </a:rPr>
              <a:t>essa tristeza os levou ao arrependimento</a:t>
            </a:r>
            <a:r>
              <a:t>. Pois vocês foram entristecidos segundo Deus, para que, de nossa parte, não sofressem nenhum dano.”</a:t>
            </a:r>
          </a:p>
          <a:p>
            <a:pPr>
              <a:defRPr sz="7700">
                <a:latin typeface="Helvetica Neue Medium"/>
                <a:ea typeface="Helvetica Neue Medium"/>
                <a:cs typeface="Helvetica Neue Medium"/>
                <a:sym typeface="Helvetica Neue Medium"/>
              </a:defRPr>
            </a:pPr>
            <a:r>
              <a:t>2Coríntios 7:8-9 NAA</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47" name="Por que ele queria isso?"/>
          <p:cNvSpPr txBox="1"/>
          <p:nvPr/>
        </p:nvSpPr>
        <p:spPr>
          <a:xfrm>
            <a:off x="1607050" y="4716975"/>
            <a:ext cx="21169901" cy="4282050"/>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Por que ele queria isso?</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333333"/>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Neue UltraLight"/>
        <a:ea typeface="Helvetica Neue UltraLight"/>
        <a:cs typeface="Helvetica Neue UltraLight"/>
      </a:majorFont>
      <a:minorFont>
        <a:latin typeface="Helvetica Neue Thin"/>
        <a:ea typeface="Helvetica Neue Thin"/>
        <a:cs typeface="Helvetica Neue Thi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484C9"/>
        </a:solid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Neue UltraLight"/>
        <a:ea typeface="Helvetica Neue UltraLight"/>
        <a:cs typeface="Helvetica Neue UltraLight"/>
      </a:majorFont>
      <a:minorFont>
        <a:latin typeface="Helvetica Neue Thin"/>
        <a:ea typeface="Helvetica Neue Thin"/>
        <a:cs typeface="Helvetica Neue Thi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484C9"/>
        </a:solid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