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1pPr>
    <a:lvl2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2pPr>
    <a:lvl3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3pPr>
    <a:lvl4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4pPr>
    <a:lvl5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5pPr>
    <a:lvl6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6pPr>
    <a:lvl7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7pPr>
    <a:lvl8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8pPr>
    <a:lvl9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 do Título"/>
          <p:cNvSpPr txBox="1"/>
          <p:nvPr>
            <p:ph type="title"/>
          </p:nvPr>
        </p:nvSpPr>
        <p:spPr>
          <a:xfrm>
            <a:off x="3048000" y="2244725"/>
            <a:ext cx="18288000" cy="4775201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0"/>
              </a:spcBef>
              <a:defRPr sz="12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19" name="Nível de Corpo Um…"/>
          <p:cNvSpPr txBox="1"/>
          <p:nvPr>
            <p:ph type="body" sz="quarter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4572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9144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3716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18288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0" name="Número do Slide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b"/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1952882" y="13019484"/>
            <a:ext cx="460376" cy="4984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 defTabSz="821531">
              <a:lnSpc>
                <a:spcPct val="100000"/>
              </a:lnSpc>
              <a:spcBef>
                <a:spcPts val="0"/>
              </a:spcBef>
              <a:defRPr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titleStyle>
    <p:body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6.jpg" descr="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05.jpg" descr="05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ppt05b.jpg" descr="ppt05b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PPT006B.jpg" descr="PPT006B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pare que eles estão perguntando a Jesus o que devem fazer para ter uma vida que agrada a Deus. Jesus responde que a obra de Deus é crer. Em outras palavras, a vida cristã não se trata de fazer, é uma questão de crer. Compreender corretamente isso é fun"/>
          <p:cNvSpPr txBox="1"/>
          <p:nvPr/>
        </p:nvSpPr>
        <p:spPr>
          <a:xfrm>
            <a:off x="749022" y="1721666"/>
            <a:ext cx="22885956" cy="102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Repare que eles estão perguntando a Jesus o que devem fazer para ter uma vida que agrada a Deus. Jesus responde que a obra de Deus é crer. Em outras palavras, a vida cristã não se trata de fazer, é uma questão de crer. Compreender correta­mente isso é fundamental para a santificação. Somos, na maioria, "fazedores" por natureza.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stamos de encarar o próximo projeto, o próximo desafio, a próxima tarefa. Assim, nossa busca por maturidade cristã muitas vezes produz bastante esforço e ocupação, mas pouca mudança duradoura. Por que isso acontece? É porque estamos fazendo demais e cr"/>
          <p:cNvSpPr txBox="1"/>
          <p:nvPr/>
        </p:nvSpPr>
        <p:spPr>
          <a:xfrm>
            <a:off x="749022" y="2356666"/>
            <a:ext cx="22885956" cy="900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Gostamos de encarar o próximo projeto, o próximo desafio, a próxima tarefa. Assim, nossa busca por maturidade cristã muitas vezes produz bastante esforço e ocupação, mas pouca mudança duradoura. Por que isso acontece? É porque estamos fazendo demais e crendo muito pouco.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A verdade é que nossos pecados superficiais são apenas sintomas de um problema mais profundo. Debaixo de todo pecado externo há um ídolo do coração, um falso deus que ofuscou o Deus verdadeiro em nossos pensamentos ou afeições. Parafraseando Martinho Lut"/>
          <p:cNvSpPr txBox="1"/>
          <p:nvPr/>
        </p:nvSpPr>
        <p:spPr>
          <a:xfrm>
            <a:off x="749022" y="451666"/>
            <a:ext cx="22885956" cy="1281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 verdade é que nossos pecados superficiais são apenas sintomas de um pro­blema mais profundo. Debaixo de todo pecado externo há um ídolo do coração, um falso deus que ofuscou o Deus verdadeiro em nossos pensamentos ou afei­ções. Parafraseando Martinho Lutero, de alguma maneira todo pecado é uma quebra do primeiro mandamento (“Não terás outros deuses além de mim”).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utero escreveu: “Como [o primeiro] mandamento é o primeiro, o mais elevado e melhor, do qual todos os outros procedem[ ... ] assim também a sua obra - isto é, a fé ou a confiança no favor de Deus em todos os momentos - é a primeira, a maior e a melhor d"/>
          <p:cNvSpPr txBox="1"/>
          <p:nvPr/>
        </p:nvSpPr>
        <p:spPr>
          <a:xfrm>
            <a:off x="749022" y="1086666"/>
            <a:ext cx="22885956" cy="1154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Lutero escreveu: “Como [o primeiro] mandamento é o primeiro, o mais elevado e melhor, do qual todos os outros procedem[ ... ] assim também a sua obra - isto é, a fé ou a confiança no favor de Deus em todos os momentos - é a primeira, a maior e a melhor da qual todas as outras [obras] devem proceder e com base na qual devem existir, permanecer, ser direcionadas e medidas”.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Em outras palavras, manter Deus em primeiro lugar é fundamental para o crescimento espiritual. A chave para a transformação conduzida pelo evangelho está em aprender a se arrepender do “pecado por trás do pecado”, ou seja, a idolatria profundamente enrai"/>
          <p:cNvSpPr txBox="1"/>
          <p:nvPr/>
        </p:nvSpPr>
        <p:spPr>
          <a:xfrm>
            <a:off x="749022" y="1721666"/>
            <a:ext cx="22885956" cy="102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Em outras palavras, manter Deus em primeiro lugar é fundamental para o crescimento espiritual. A chave para a transformação conduzida pelo evangelho está em aprender a se arrepender do “pecado por trás do pecado”, ou seja, a idolatria profundamente enraizada e a incredulidade que motivam nossos pecados mais visíveis.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mo estudo de caso, vamos analisar o pecado superficial da fofoca (quando se fala das pessoas pelas costas, de maneira crítica ou destrutiva). Por que fofocamos? O que estamos procurando nessa atitude que deveríamos ter encontrado em Deus?…"/>
          <p:cNvSpPr txBox="1"/>
          <p:nvPr/>
        </p:nvSpPr>
        <p:spPr>
          <a:xfrm>
            <a:off x="749022" y="595533"/>
            <a:ext cx="22885956" cy="12524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Como estudo de caso, vamos analisar o pecado superficial da fofoca (quando se fala das pessoas pelas costas, de maneira crítica ou destrutiva). Por que fofoca­mos? O que estamos procurando nessa atitude que deveríamos ter encontrado em Deus? </a:t>
            </a:r>
          </a:p>
          <a:p>
            <a: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Seguem alguns dos ídolos do coração mais comuns que podem se manifestar no pecado superficial da fofoca: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ídolo da aprovação (“Quero a aprovação das pessoas com as quais converso.”);…"/>
          <p:cNvSpPr txBox="1"/>
          <p:nvPr/>
        </p:nvSpPr>
        <p:spPr>
          <a:xfrm>
            <a:off x="749022" y="1507382"/>
            <a:ext cx="22885956" cy="10701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da aprovação</a:t>
            </a:r>
            <a:r>
              <a:t> (“Quero a aprovação das pessoas com as quais converso.”);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controle</a:t>
            </a:r>
            <a:r>
              <a:t> (“Uso a fofoca como meio de manipular/controlar as pessoas.”);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da reputação</a:t>
            </a:r>
            <a:r>
              <a:t> (“Quero me sentir importante, então uso as palavras para rebaixar outra pessoa.”);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ídolo do sucesso (“Alguém está se dando bem e eu não; então, fofoco sobre essa pessoa.”);…"/>
          <p:cNvSpPr txBox="1"/>
          <p:nvPr/>
        </p:nvSpPr>
        <p:spPr>
          <a:xfrm>
            <a:off x="749022" y="1507382"/>
            <a:ext cx="22885956" cy="10701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sucesso</a:t>
            </a:r>
            <a:r>
              <a:t> (“Alguém está se dando bem e eu não; então, fofoco sobre essa pessoa.”);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da segurança</a:t>
            </a:r>
            <a:r>
              <a:t> (“Falar dos outros disfarça minha própria insegurança.”);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prazer</a:t>
            </a:r>
            <a:r>
              <a:t> (“Alguém está curtindo a vida e eu não; então, ataco essa pessoa.”);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ídolo do conhecimento (“Falar dos outros é uma forma de mostrar que sei mais.”);…"/>
          <p:cNvSpPr txBox="1"/>
          <p:nvPr/>
        </p:nvSpPr>
        <p:spPr>
          <a:xfrm>
            <a:off x="749022" y="1507382"/>
            <a:ext cx="22885956" cy="10701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conhecimento</a:t>
            </a:r>
            <a:r>
              <a:t> (“Falar dos outros é uma forma de mostrar que sei mais.”);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reconhecimento</a:t>
            </a:r>
            <a:r>
              <a:t> (“Falar dos outros faz as pessoas prestarem mais atenção em mim.”);</a:t>
            </a:r>
          </a:p>
          <a:p>
            <a:pPr marL="839611" indent="-839611" algn="l">
              <a:lnSpc>
                <a:spcPct val="100000"/>
              </a:lnSpc>
              <a:buSzPct val="45000"/>
              <a:buBlip>
                <a:blip r:embed="rId2"/>
              </a:buBlip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ídolo do respeito</a:t>
            </a:r>
            <a:r>
              <a:t> (“Fulano me desrespeitou, então vou desrespeitá-lo também.”)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odos esses ídolos são falsos salvadores que promovem falsos evangelhos. Cada uma dessas coisas - a aprovação, o controle, a reputação, o sucesso, a segurança, o prazer, o conhecimento, o reconhecimento, o respeito - é algo que já temos em Jesus por caus"/>
          <p:cNvSpPr txBox="1"/>
          <p:nvPr/>
        </p:nvSpPr>
        <p:spPr>
          <a:xfrm>
            <a:off x="749022" y="451666"/>
            <a:ext cx="22885956" cy="1281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Todos esses ídolos são falsos salvadores que promovem falsos evangelhos. Cada uma dessas coisas - a aprovação, o controle, a reputação, o sucesso, a segurança, o prazer, o conhecimento, o reconhecimento, o respeito - é algo que já temos em Jesus por causa do evangelho! Mas, quando não estamos vivendo à luz do evangelho, voltamo-nos para esses ídolos a fim de receber o que só Jesus pode realmente nos dar.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“Ele dizia: — O tempo está cumprido, e o Reino de Deus está próximo; arrependam-se e creiam no evangelho.”…"/>
          <p:cNvSpPr txBox="1"/>
          <p:nvPr/>
        </p:nvSpPr>
        <p:spPr>
          <a:xfrm>
            <a:off x="1923971" y="2725701"/>
            <a:ext cx="20536059" cy="8264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“Ele dizia: — O tempo está cumprido, e o Reino de Deus está próximo; arrependam-se e creiam no evangelho.”</a:t>
            </a:r>
          </a:p>
          <a:p>
            <a:pPr>
              <a:defRPr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Marcos 1:15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utra forma de identificar quais são os ídolos particulares de nosso coração é perguntar: &quot;O que eu amo, em que confio e do que tenho medo?&quot;. Por exemplo, se tenho medo de ficar solteiro, &quot;estar em um relacionamento&quot; provavelmente é meu ídolo (porque iss"/>
          <p:cNvSpPr txBox="1"/>
          <p:nvPr/>
        </p:nvSpPr>
        <p:spPr>
          <a:xfrm>
            <a:off x="749022" y="1721666"/>
            <a:ext cx="22885956" cy="102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Outra forma de identificar quais são os ídolos particulares de nosso coração é perguntar: "O que eu amo, em que confio e do que tenho medo?". Por exemplo, se tenho medo de ficar solteiro, "estar em um relacionamento" provavelmente é meu ídolo (porque isso promete me salvar do "inferno" da vida de solteiro).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e confio em &quot;ter o suficiente&quot; para meu sustento, a estabilidade provavelmente é meu ídolo (porque ela me promete que nunca ficarei sem nada). Se amo ordem e estrutura, o controle provavelmente é o meu ídolo (estando no comando, eu posso garantir que as"/>
          <p:cNvSpPr txBox="1"/>
          <p:nvPr/>
        </p:nvSpPr>
        <p:spPr>
          <a:xfrm>
            <a:off x="749022" y="2356666"/>
            <a:ext cx="22885956" cy="900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 confio em "ter o suficiente" para meu sustento, a estabilidade provavelmente é meu ídolo (porque ela me promete que nunca ficarei sem nada). Se amo ordem e estrutura, o controle provavelmente é o meu ídolo (estando no comando, eu posso garantir que as coisas estão em ordem).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 reflexão sobre o &quot;pecado por trás do nosso pecado&quot; mostra por que o evangelho é essencial para a verdadeira transformação do coração. É possível arrepender-se de pecados superficiais pela vida inteira, sem nunca investigar as questões mais profundas do"/>
          <p:cNvSpPr txBox="1"/>
          <p:nvPr/>
        </p:nvSpPr>
        <p:spPr>
          <a:xfrm>
            <a:off x="749022" y="451666"/>
            <a:ext cx="22885956" cy="1281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 reflexão sobre o "pecado por trás do nosso pecado" mostra por que o evangelho é essencial para a verdadeira transformação do coração. É possível arrepender-se de pecados superficiais pela vida inteira, sem nunca investigar as questões mais profundas do coração que estão or trás deles! No momento em que peco, já quebrei o primeiro mandamento; um ídolo tomou o lugar de Deus em minha alma.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m vez de confiar em Deus, estou confiando naquele ídolo para ser meu salvador. Preciso, então, praticar o evangelho (1) arrependendo-me da profunda idolatria do meu coração e (2) crendo nas promessas do evangelho que quebram o poder dos meus ídolos part"/>
          <p:cNvSpPr txBox="1"/>
          <p:nvPr/>
        </p:nvSpPr>
        <p:spPr>
          <a:xfrm>
            <a:off x="749022" y="1721666"/>
            <a:ext cx="22885956" cy="102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Em vez de confiar em Deus, estou confiando naquele ídolo para ser meu salvador. Preciso, então, praticar o evangelho (1) arrependendo-me da profunda idolatria do meu coração e (2) crendo nas promessas do evangelho que quebram o poder dos meus ídolos particulares - isto é, voltando minha mente para essas promessas.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e acordo com o dr. Steve Childers, fé &quot;implica aprender a depositar nossos afetos e nosso coração em Cristo. [...] A fé exige prática e deleite contínuos nos muitos privilégios que agora são nossos em Cristo&quot;."/>
          <p:cNvSpPr txBox="1"/>
          <p:nvPr/>
        </p:nvSpPr>
        <p:spPr>
          <a:xfrm>
            <a:off x="749022" y="2536124"/>
            <a:ext cx="22885956" cy="8643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91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De acordo com o dr. Steve Childers, fé "implica aprender a depositar nossos afetos e nosso coração em Cristo. [...] A fé exige prática e deleite contínuos nos muitos privilégios que agora são nossos em Cristo".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serve os dois aspectos da fé: depositar nossos afetos em Cristo e nos deleitar com os privilégios que agora são nossos por estarmos nele. Devo adorar a Jesus (não a meus ídolos) e preciso me lembrar daquilo que é realmente a verdade a meu respeito por "/>
          <p:cNvSpPr txBox="1"/>
          <p:nvPr/>
        </p:nvSpPr>
        <p:spPr>
          <a:xfrm>
            <a:off x="749022" y="2991666"/>
            <a:ext cx="22885956" cy="773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Observe os dois aspectos da fé: depositar nossos afetos em Cristo e nos deleitar com os privilégios que agora são nossos por estarmos nele. Devo adorar a Jesus (não a meus ídolos) e preciso me lembrar daquilo que é realmente a verdade a meu respeito por causa de Jesus.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Vamos voltar ao exemplo da fofoca e imaginar que eu tenha identificado o respeito como ídolo predominante que me leva a fofocar. Depois de reconhecer o meu pecado e me arrepender dele, exercito a fé de duas maneiras. Em primeiro lugar, paro e adoro a Jes"/>
          <p:cNvSpPr txBox="1"/>
          <p:nvPr/>
        </p:nvSpPr>
        <p:spPr>
          <a:xfrm>
            <a:off x="749022" y="1086666"/>
            <a:ext cx="22885956" cy="1154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Vamos voltar ao exemplo da fofoca e imaginar que eu tenha identificado o respeito como ídolo predominante que me leva a fofocar. Depois de reconhecer o meu pecado e me arrepender dele, exercito a fé de duas maneiras. Em primeiro lugar, paro e adoro a Jesus porque ele deixou de lado seu direito de ser respeitado e "humilhou a si mesmo, sendo obediente até a morte" (Fp 2.5-11).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Em segundo lugar, reafirmo para mim mesmo a verdade do evangelho de que não preciso mais almejar o respeito dos outros porque já tenho a aprovação de Deus por meio da fé em Jesus (2Co 5.17-21). Se as pessoas não me respeitam, isso não tem importância: a "/>
          <p:cNvSpPr txBox="1"/>
          <p:nvPr/>
        </p:nvSpPr>
        <p:spPr>
          <a:xfrm>
            <a:off x="749022" y="1086666"/>
            <a:ext cx="22885956" cy="1154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Em segundo lugar, reafirmo para mim mesmo a verdade do evangelho de que não preciso mais almejar o respeito dos outros porque já tenho a aprovação de Deus por meio da fé em Jesus (2Co 5.17-21). Se as pessoas não me respeitam, isso não tem impor­tância: a graça de Deus me libertou da necessidade de exigir que as pessoas me respeitem, e agora vivo para a honra e o renome de Jesus (1Co 10:31).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Este exercício é bastante simples em termos abstratos, mas pode ser muito mais difícil quando você for pensar a respeito do seu próprio pecado. Portanto, reserve algum tempo para (1) identificar seus pecados superficiais mais frequentes e (2) avaliar em "/>
          <p:cNvSpPr txBox="1"/>
          <p:nvPr/>
        </p:nvSpPr>
        <p:spPr>
          <a:xfrm>
            <a:off x="749022" y="1721666"/>
            <a:ext cx="22885956" cy="102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Este exercício é bastante simples em termos abstratos, mas pode ser muito mais difícil quando você for pensar a respeito do seu próprio pecado. Portanto, reserve algum tempo para (1) identificar seus pecados superficiais mais frequentes e (2) avaliar em oração quais ídolos do coração podem estar por trás deles.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Depois (3) adore a Jesus pela vitória dele sobre aquele ídolo e (4) procure as promessas específicas do evangelho nas quais você pode confiar para ajudá-lo a derrotar o poder daquele ídolo. Convide outras pessoas para participar desse seu processo de ref"/>
          <p:cNvSpPr txBox="1"/>
          <p:nvPr/>
        </p:nvSpPr>
        <p:spPr>
          <a:xfrm>
            <a:off x="749022" y="958561"/>
            <a:ext cx="22885956" cy="1179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Depois (3) adore a Jesus pela vitória dele sobre aquele ídolo e (4) procure as promessas específicas do evangelho nas quais você pode confiar para ajudá-lo a derrotar o poder daquele ídolo. Convide outras pessoas para participar desse seu processo de reflexão e arrependimento; como um escritor expressou: "Você não pode ver seu próprio rosto". Precisamos uns dos outros para ver nosso pecado de forma nítida e lidar com ele honestamente.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novo-hyundai-hb20-5.jpg.jpeg" descr="novo-hyundai-hb20-5.jpg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394569" y="-374080"/>
            <a:ext cx="35173138" cy="23430722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Forma"/>
          <p:cNvSpPr/>
          <p:nvPr/>
        </p:nvSpPr>
        <p:spPr>
          <a:xfrm>
            <a:off x="1871232" y="2158371"/>
            <a:ext cx="20318126" cy="4232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94" y="2297"/>
                </a:moveTo>
                <a:lnTo>
                  <a:pt x="0" y="17489"/>
                </a:lnTo>
                <a:lnTo>
                  <a:pt x="1199" y="19508"/>
                </a:lnTo>
                <a:lnTo>
                  <a:pt x="5067" y="20813"/>
                </a:lnTo>
                <a:lnTo>
                  <a:pt x="10297" y="21555"/>
                </a:lnTo>
                <a:lnTo>
                  <a:pt x="15402" y="21600"/>
                </a:lnTo>
                <a:lnTo>
                  <a:pt x="19539" y="20694"/>
                </a:lnTo>
                <a:lnTo>
                  <a:pt x="21600" y="18390"/>
                </a:lnTo>
                <a:lnTo>
                  <a:pt x="20391" y="3367"/>
                </a:lnTo>
                <a:lnTo>
                  <a:pt x="19939" y="2464"/>
                </a:lnTo>
                <a:lnTo>
                  <a:pt x="17693" y="1226"/>
                </a:lnTo>
                <a:lnTo>
                  <a:pt x="14150" y="504"/>
                </a:lnTo>
                <a:lnTo>
                  <a:pt x="10042" y="114"/>
                </a:lnTo>
                <a:lnTo>
                  <a:pt x="5708" y="0"/>
                </a:lnTo>
                <a:lnTo>
                  <a:pt x="2811" y="888"/>
                </a:lnTo>
                <a:lnTo>
                  <a:pt x="1194" y="2297"/>
                </a:lnTo>
                <a:close/>
              </a:path>
            </a:pathLst>
          </a:custGeom>
          <a:solidFill>
            <a:srgbClr val="000000">
              <a:alpha val="64975"/>
            </a:srgbClr>
          </a:solidFill>
          <a:ln w="25400">
            <a:solidFill>
              <a:srgbClr val="000000">
                <a:alpha val="64975"/>
              </a:srgbClr>
            </a:solidFill>
            <a:miter lim="400000"/>
          </a:ln>
        </p:spPr>
        <p:txBody>
          <a:bodyPr lIns="71437" tIns="71437" rIns="71437" bIns="71437" anchor="ctr"/>
          <a:lstStyle/>
          <a:p>
            <a:pPr/>
          </a:p>
        </p:txBody>
      </p:sp>
      <p:sp>
        <p:nvSpPr>
          <p:cNvPr id="38" name="Arrependam-se e creiam porque o reino dos céus está perto."/>
          <p:cNvSpPr txBox="1"/>
          <p:nvPr/>
        </p:nvSpPr>
        <p:spPr>
          <a:xfrm>
            <a:off x="4249600" y="2335632"/>
            <a:ext cx="15884800" cy="2439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60000"/>
              </a:lnSpc>
              <a:defRPr sz="8100">
                <a:solidFill>
                  <a:srgbClr val="FFFFFF"/>
                </a:solidFill>
                <a:latin typeface="AnnabelleJF"/>
                <a:ea typeface="AnnabelleJF"/>
                <a:cs typeface="AnnabelleJF"/>
                <a:sym typeface="AnnabelleJF"/>
              </a:defRPr>
            </a:lvl1pPr>
          </a:lstStyle>
          <a:p>
            <a:pPr/>
            <a:r>
              <a:t>Arrependam-se e creiam porque o reino dos céus está perto.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nquanto você aprende a ter uma vida centrada no evangelho, lembre-se de que isso é a essência da caminhada com Jesus. O arrependimento e a fé não são passos no caminho; eles são o caminho. A obra de Deus é crer."/>
          <p:cNvSpPr txBox="1"/>
          <p:nvPr/>
        </p:nvSpPr>
        <p:spPr>
          <a:xfrm>
            <a:off x="749022" y="2687971"/>
            <a:ext cx="22885956" cy="8340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Enquanto você aprende a ter uma vida centrada no evangelho, lembre-se de que isso é a essência da caminhada com Jesus. O arrependimento e a fé não são passos no caminho; eles são o caminho. A obra de Deus é crer.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ÍDOLOS DO CORAÇÃO"/>
          <p:cNvSpPr txBox="1"/>
          <p:nvPr/>
        </p:nvSpPr>
        <p:spPr>
          <a:xfrm>
            <a:off x="1607050" y="5652141"/>
            <a:ext cx="21169901" cy="2411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ÍDOLOS DO CORAÇÃO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Quais seriam seus maiores ídolos do coração?"/>
          <p:cNvSpPr txBox="1"/>
          <p:nvPr/>
        </p:nvSpPr>
        <p:spPr>
          <a:xfrm>
            <a:off x="1607050" y="3519086"/>
            <a:ext cx="21169901" cy="6677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6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Quais seriam seus maiores ídolos do coração?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omo esse ídolo se manifesta em sua vida?…"/>
          <p:cNvSpPr txBox="1"/>
          <p:nvPr/>
        </p:nvSpPr>
        <p:spPr>
          <a:xfrm>
            <a:off x="1607050" y="3109024"/>
            <a:ext cx="21169901" cy="7497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21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Como esse ídolo se manifesta em sua vida? </a:t>
            </a:r>
          </a:p>
          <a:p>
            <a:pPr>
              <a:defRPr sz="121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Que pecados superficiais são governados por esse ídolo?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De que forma seus ídolos do coração estão enfraquecendo você?"/>
          <p:cNvSpPr txBox="1"/>
          <p:nvPr/>
        </p:nvSpPr>
        <p:spPr>
          <a:xfrm>
            <a:off x="1607050" y="3913226"/>
            <a:ext cx="21169901" cy="5889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4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De que forma seus ídolos do coração estão enfraquecendo você?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omo o evangelho atua nessa área?…"/>
          <p:cNvSpPr txBox="1"/>
          <p:nvPr/>
        </p:nvSpPr>
        <p:spPr>
          <a:xfrm>
            <a:off x="1607050" y="2963389"/>
            <a:ext cx="21169901" cy="778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4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Como o evangelho atua nessa área?</a:t>
            </a:r>
          </a:p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(Como ele efetivamente satisfaz seus desejos ou atende a suas necessidades mais plenamente do que seus ídolos?)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 que você precisa receber do evangelho pela fé para derrotar o poder desses ídolos em sua vida?…"/>
          <p:cNvSpPr txBox="1"/>
          <p:nvPr/>
        </p:nvSpPr>
        <p:spPr>
          <a:xfrm>
            <a:off x="1607050" y="1724752"/>
            <a:ext cx="21169901" cy="10266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0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 que você precisa receber do evangelho pela fé para derrotar o poder desses ídolos em sua vida?</a:t>
            </a:r>
          </a:p>
          <a:p>
            <a:pPr>
              <a:defRPr sz="10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Em quais verdades bíblicas você precisa “realmente crer” para combater a idolatria do seu coração?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Você acha difícil acreditar nessas verdades? Por quê?"/>
          <p:cNvSpPr txBox="1"/>
          <p:nvPr/>
        </p:nvSpPr>
        <p:spPr>
          <a:xfrm>
            <a:off x="1607050" y="5022196"/>
            <a:ext cx="21169901" cy="3671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Você acha difícil acreditar nessas verdades? Por quê?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mo os ídolos do seu coração minam sua capacidade de amar?"/>
          <p:cNvSpPr txBox="1"/>
          <p:nvPr/>
        </p:nvSpPr>
        <p:spPr>
          <a:xfrm>
            <a:off x="1607050" y="4225038"/>
            <a:ext cx="21169901" cy="5265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Como os ídolos do seu coração minam sua capacidade de amar?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omo o evangelho o liberta para amar as pessoas satisfatoriamente?"/>
          <p:cNvSpPr txBox="1"/>
          <p:nvPr/>
        </p:nvSpPr>
        <p:spPr>
          <a:xfrm>
            <a:off x="1607050" y="4225038"/>
            <a:ext cx="21169901" cy="5265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Como o evangelho o liberta para amar as pessoas satisfatoriamente?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 que você acha que Jesus queria dizer quando falou “Arrependei-vos e crede”? Ele estava chamando as pessoas a quê?"/>
          <p:cNvSpPr txBox="1"/>
          <p:nvPr/>
        </p:nvSpPr>
        <p:spPr>
          <a:xfrm>
            <a:off x="1607050" y="2604087"/>
            <a:ext cx="21169901" cy="8507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 que você acha que Jesus queria dizer quando falou “Arrependei-vos e crede”? Ele estava chamando as pessoas a quê?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6.jpg" descr="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05.jpg" descr="05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pt05b.jpg" descr="ppt05b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PT006B.jpg" descr="PPT006B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e acordo com esse versículo, em que exatamente precisamos crer?"/>
          <p:cNvSpPr txBox="1"/>
          <p:nvPr/>
        </p:nvSpPr>
        <p:spPr>
          <a:xfrm>
            <a:off x="1607050" y="2372990"/>
            <a:ext cx="21169901" cy="8970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6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De acordo com esse versículo, em que exatamente precisamos crer?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Ídolos do coração"/>
          <p:cNvSpPr txBox="1"/>
          <p:nvPr/>
        </p:nvSpPr>
        <p:spPr>
          <a:xfrm>
            <a:off x="1086544" y="5652141"/>
            <a:ext cx="22210912" cy="2411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b="1" cap="all" sz="15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Ídolos do coração</a:t>
            </a:r>
          </a:p>
        </p:txBody>
      </p:sp>
      <p:sp>
        <p:nvSpPr>
          <p:cNvPr id="45" name="[ARTIGO]"/>
          <p:cNvSpPr txBox="1"/>
          <p:nvPr/>
        </p:nvSpPr>
        <p:spPr>
          <a:xfrm>
            <a:off x="10400474" y="1196914"/>
            <a:ext cx="3583052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[ARTIGO]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as últimas lições, enfatizamos que o arrependimento e a fé devem ser o padrão contínuo e sistemático da vida cristã. Na lição anterior, examinamos a natureza do verdadeiro arrependimento. Nesta, queremos mergulhar mais profundamente no assunto da fé."/>
          <p:cNvSpPr txBox="1"/>
          <p:nvPr/>
        </p:nvSpPr>
        <p:spPr>
          <a:xfrm>
            <a:off x="749022" y="1869189"/>
            <a:ext cx="22885956" cy="99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9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Nas últimas lições, enfatizamos que o arrependimento e a fé devem ser o padrão contínuo e sistemático da vida cristã. Na lição anterior, examinamos a natureza do verdadeiro arrependimento. Nesta, queremos mergulhar mais profundamente no assunto da fé.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ense por um momento sobre a seguinte questão: O que exatamente devo fazer para crescer mais como cristão? Se alguém lhe fizesse essa pergunta, como você responderia? Você sugeriria alguma disciplina espiritual básica, como ler a Bíblia, orar, fazer amiz"/>
          <p:cNvSpPr txBox="1"/>
          <p:nvPr/>
        </p:nvSpPr>
        <p:spPr>
          <a:xfrm>
            <a:off x="749022" y="594060"/>
            <a:ext cx="22885956" cy="12527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Pense por um momento sobre a seguinte questão: O que exatamente devo fazer para crescer mais como cristão? Se alguém lhe fizesse essa pergunta, como você responderia? Você sugeriria alguma disciplina espiritual básica, como ler a Bíblia, orar, fazer amizades cristãs, arrepender-se do pecado ou aprender teologia? </a:t>
            </a:r>
          </a:p>
          <a:p>
            <a:pPr>
              <a:lnSpc>
                <a:spcPct val="100000"/>
              </a:lnSpc>
              <a:defRPr sz="7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Foi exatamente essa questão que a multidão levou a Jesus em João 6. Pode ser que a resposta dele o surpreenda: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erguntaram-lhe, então: Que faremos para realizar as obras de Deus? Jesus lhes respondeu: A obra de Deus é esta: Crede naquele que ele enviou.…"/>
          <p:cNvSpPr txBox="1"/>
          <p:nvPr/>
        </p:nvSpPr>
        <p:spPr>
          <a:xfrm>
            <a:off x="1923971" y="1356157"/>
            <a:ext cx="20536059" cy="110036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Perguntaram-lhe, então: Que faremos para realizar as obras de Deus? Jesus lhes respondeu: A obra de Deus é esta: Crede naquele que ele enviou.</a:t>
            </a:r>
          </a:p>
          <a:p>
            <a:pPr>
              <a:defRPr sz="11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João 6:28, 29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333333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