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1pPr>
    <a:lvl2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2pPr>
    <a:lvl3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3pPr>
    <a:lvl4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4pPr>
    <a:lvl5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5pPr>
    <a:lvl6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6pPr>
    <a:lvl7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7pPr>
    <a:lvl8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8pPr>
    <a:lvl9pPr marL="0" marR="0" indent="0" algn="ctr" defTabSz="642937" rtl="0" fontAlgn="auto" latinLnBrk="0" hangingPunct="0">
      <a:lnSpc>
        <a:spcPct val="80000"/>
      </a:lnSpc>
      <a:spcBef>
        <a:spcPts val="7700"/>
      </a:spcBef>
      <a:spcAft>
        <a:spcPts val="0"/>
      </a:spcAft>
      <a:buClrTx/>
      <a:buSzTx/>
      <a:buFontTx/>
      <a:buNone/>
      <a:tabLst/>
      <a:defRPr b="0" baseline="0" cap="none" i="0" spc="0" strike="noStrike" sz="70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 Neue Thi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7" name="Shape 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35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36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7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1" name="Shape 10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Não é necessário compartilhar todas as respostas e muito menos o nome das pessoas.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" name="Shape 10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Seja específico com respeito a suas situações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" name="Shape 10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Isso não é teoria! Estamos, como grupo, ajudando uns aos outros a viver o evangelho. Vamos prestar contas tendo em vista esse objetivo.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Mas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úmero do Slid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 do Título"/>
          <p:cNvSpPr txBox="1"/>
          <p:nvPr>
            <p:ph type="title"/>
          </p:nvPr>
        </p:nvSpPr>
        <p:spPr>
          <a:xfrm>
            <a:off x="3048000" y="2244725"/>
            <a:ext cx="18288000" cy="4775201"/>
          </a:xfrm>
          <a:prstGeom prst="rect">
            <a:avLst/>
          </a:prstGeom>
        </p:spPr>
        <p:txBody>
          <a:bodyPr lIns="91439" tIns="91439" rIns="91439" bIns="91439">
            <a:normAutofit fontScale="100000" lnSpcReduction="0"/>
          </a:bodyPr>
          <a:lstStyle>
            <a:lvl1pPr defTabSz="1828800">
              <a:lnSpc>
                <a:spcPct val="90000"/>
              </a:lnSpc>
              <a:spcBef>
                <a:spcPts val="0"/>
              </a:spcBef>
              <a:defRPr sz="12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pPr/>
            <a:r>
              <a:t>Texto do Título</a:t>
            </a:r>
          </a:p>
        </p:txBody>
      </p:sp>
      <p:sp>
        <p:nvSpPr>
          <p:cNvPr id="19" name="Nível de Corpo Um…"/>
          <p:cNvSpPr txBox="1"/>
          <p:nvPr>
            <p:ph type="body" sz="quarter" idx="1"/>
          </p:nvPr>
        </p:nvSpPr>
        <p:spPr>
          <a:xfrm>
            <a:off x="3048000" y="7204075"/>
            <a:ext cx="18288000" cy="3311525"/>
          </a:xfrm>
          <a:prstGeom prst="rect">
            <a:avLst/>
          </a:prstGeom>
        </p:spPr>
        <p:txBody>
          <a:bodyPr lIns="91439" tIns="91439" rIns="91439" bIns="91439">
            <a:normAutofit fontScale="100000" lnSpcReduction="0"/>
          </a:bodyPr>
          <a:lstStyle>
            <a:lvl1pPr defTabSz="1828800">
              <a:lnSpc>
                <a:spcPct val="90000"/>
              </a:lnSpc>
              <a:spcBef>
                <a:spcPts val="2000"/>
              </a:spcBef>
              <a:defRPr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457200" defTabSz="1828800">
              <a:lnSpc>
                <a:spcPct val="90000"/>
              </a:lnSpc>
              <a:spcBef>
                <a:spcPts val="2000"/>
              </a:spcBef>
              <a:defRPr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914400" defTabSz="1828800">
              <a:lnSpc>
                <a:spcPct val="90000"/>
              </a:lnSpc>
              <a:spcBef>
                <a:spcPts val="2000"/>
              </a:spcBef>
              <a:defRPr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1371600" defTabSz="1828800">
              <a:lnSpc>
                <a:spcPct val="90000"/>
              </a:lnSpc>
              <a:spcBef>
                <a:spcPts val="2000"/>
              </a:spcBef>
              <a:defRPr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1828800" defTabSz="1828800">
              <a:lnSpc>
                <a:spcPct val="90000"/>
              </a:lnSpc>
              <a:spcBef>
                <a:spcPts val="2000"/>
              </a:spcBef>
              <a:defRPr sz="4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0" name="Número do Slide"/>
          <p:cNvSpPr txBox="1"/>
          <p:nvPr>
            <p:ph type="sldNum" sz="quarter" idx="2"/>
          </p:nvPr>
        </p:nvSpPr>
        <p:spPr>
          <a:xfrm>
            <a:off x="22203052" y="12835870"/>
            <a:ext cx="504548" cy="483910"/>
          </a:xfrm>
          <a:prstGeom prst="rect">
            <a:avLst/>
          </a:prstGeom>
        </p:spPr>
        <p:txBody>
          <a:bodyPr lIns="91439" tIns="91439" rIns="91439" bIns="91439" anchor="ctr"/>
          <a:lstStyle>
            <a:lvl1pPr algn="r" defTabSz="1828800">
              <a:defRPr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/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b"/>
          <a:lstStyle/>
          <a:p>
            <a:pPr/>
            <a:r>
              <a:t>Texto do Título</a:t>
            </a:r>
          </a:p>
        </p:txBody>
      </p:sp>
      <p:sp>
        <p:nvSpPr>
          <p:cNvPr id="3" name="Nível de Corpo Um…"/>
          <p:cNvSpPr txBox="1"/>
          <p:nvPr>
            <p:ph type="body" idx="1"/>
          </p:nvPr>
        </p:nvSpPr>
        <p:spPr>
          <a:xfrm>
            <a:off x="4833937" y="7072312"/>
            <a:ext cx="14716126" cy="1589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/>
          <a:lstStyle/>
          <a:p>
            <a:pPr/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/>
          <p:nvPr>
            <p:ph type="sldNum" sz="quarter" idx="2"/>
          </p:nvPr>
        </p:nvSpPr>
        <p:spPr>
          <a:xfrm>
            <a:off x="11952882" y="13019484"/>
            <a:ext cx="460376" cy="498476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 defTabSz="821531">
              <a:lnSpc>
                <a:spcPct val="100000"/>
              </a:lnSpc>
              <a:spcBef>
                <a:spcPts val="0"/>
              </a:spcBef>
              <a:defRPr sz="2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9pPr>
    </p:titleStyle>
    <p:bodyStyle>
      <a:lvl1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0" algn="ctr" defTabSz="642937" rtl="0" latinLnBrk="0">
        <a:lnSpc>
          <a:spcPct val="80000"/>
        </a:lnSpc>
        <a:spcBef>
          <a:spcPts val="77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000" u="none">
          <a:solidFill>
            <a:srgbClr val="333333"/>
          </a:solidFill>
          <a:uFillTx/>
          <a:latin typeface="+mn-lt"/>
          <a:ea typeface="+mn-ea"/>
          <a:cs typeface="+mn-cs"/>
          <a:sym typeface="Helvetica Neue Thin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2.jpg" descr="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1" cy="1371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1D9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erdoar pessoas que nos machucam é uma das coisas mais difíceis da vida. E quanto mais profunda for a ferida, maior será o desafio. As vezes, ficamos confusos sobre o que é o verdadeiro perdão. Temos de “perdoar e esquecer”? Será mesmo possível fazer iss"/>
          <p:cNvSpPr txBox="1"/>
          <p:nvPr/>
        </p:nvSpPr>
        <p:spPr>
          <a:xfrm>
            <a:off x="749022" y="3181429"/>
            <a:ext cx="22885956" cy="7353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lvl="2">
              <a:lnSpc>
                <a:spcPct val="100000"/>
              </a:lnSpc>
              <a:defRPr sz="7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Perdoar pessoas que nos machucam é uma das coisas mais difíceis da vida.</a:t>
            </a:r>
            <a:r>
              <a:t> E quanto mais profunda for a ferida, maior será o desafio. As vezes, ficamos confusos sobre o que é o verdadeiro perdão. Temos de “perdoar e esquecer”? Será mesmo possível fazer isso?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1D9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Qual é o significado exato de “amar meu inimigo”? Isso se aplica à pessoa que abusou de mim sexualmente? Ou ao patrão que conseguiu avançar na carreira à minha custa? Ou ao cônjuge que me traiu? Ou ao amigo que falou mal de mim e manchou minha reputação?"/>
          <p:cNvSpPr txBox="1"/>
          <p:nvPr/>
        </p:nvSpPr>
        <p:spPr>
          <a:xfrm>
            <a:off x="749022" y="3143513"/>
            <a:ext cx="22885956" cy="74289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9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Qual é o significado exato de “amar meu inimigo”? Isso se aplica à pessoa que abusou de mim sexualmente? Ou ao patrão que conseguiu avançar na carreira à minha custa? Ou ao cônjuge que me traiu? Ou ao amigo que falou mal de mim e manchou minha reputação?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E6E4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Vimos que, quando o evangelho realmente cria raiz em nós, ele começa a operar por meio de nós. O perdão é uma área de nossa vida na qual o evangelho tem de trabalhar. Na verdade, perdoar aos outros só é realmente possível se estivermos vivendo à luz do p"/>
          <p:cNvSpPr txBox="1"/>
          <p:nvPr/>
        </p:nvSpPr>
        <p:spPr>
          <a:xfrm>
            <a:off x="749022" y="1257748"/>
            <a:ext cx="22885956" cy="112005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Vimos que, quando o evangelho realmente cria raiz em nós, ele começa a operar por meio de nós. O perdão é uma área de nossa vida na qual o evangelho tem de trabalhar. Na verdade, </a:t>
            </a:r>
            <a:r>
              <a:t>perdoar aos outros só é realmente possível se estivermos vivendo à luz do perdão que recebemos de Deus</a:t>
            </a:r>
            <a:r>
              <a:t>. Sendo assim, vamos analisar como o evangelho nos move em direção ao perdão.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1D9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 evangelho começa com Deus se movendo em nossa direção. Ele toma a iniciativa, embora seja a parte ofendida. “... quando éramos inimigos” de Deus (Rm 5:10), ele agiu para restaurar o relacionamento conosco. Nosso pecado havia nos separado dele (Is 59:2)"/>
          <p:cNvSpPr txBox="1"/>
          <p:nvPr/>
        </p:nvSpPr>
        <p:spPr>
          <a:xfrm>
            <a:off x="749022" y="3143513"/>
            <a:ext cx="22885956" cy="74289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79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O evangelho começa com Deus se movendo em nossa direção. </a:t>
            </a:r>
            <a:r>
              <a:t>Ele toma a iniciativa, embora seja a parte ofendida.</a:t>
            </a:r>
            <a:r>
              <a:t> “... quando éramos inimigos” de Deus (Rm 5:10), ele agiu para restaurar o relacionamento conosco. Nosso pecado havia nos separado dele (Is 59:2).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1D9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le tinha todo o direito de nos condenar, opor-se a nós e romper definitivamente o relacionamento conosco, mas não o fez. Em vez disso, ele se moveu ao nosso encontro: “Mas Deus prova o seu amor para conosco ao ter Cristo morrido por nós quando ainda éra"/>
          <p:cNvSpPr txBox="1"/>
          <p:nvPr/>
        </p:nvSpPr>
        <p:spPr>
          <a:xfrm>
            <a:off x="749022" y="3143513"/>
            <a:ext cx="22885956" cy="74289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79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Ele tinha todo o direito de nos condenar, opor-se a nós e romper definitivamente o relacionamento conosco,</a:t>
            </a:r>
            <a:r>
              <a:t> mas não o fez.</a:t>
            </a:r>
            <a:r>
              <a:t> Em vez disso, ele se moveu ao nosso encontro: “Mas Deus prova o seu amor para conosco ao ter Cristo morrido por nós quando ainda éramos pecadores” (Rm 5:8).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E6E4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No entanto, a reconciliação com Deus requer nosso arrependimento. Ao perdoar nossos pecados, Deus nos estende a oferta da reconciliação, mas a reconciliação não é completa até que nos arrependamos e recebamos seu perdão pela fé."/>
          <p:cNvSpPr txBox="1"/>
          <p:nvPr/>
        </p:nvSpPr>
        <p:spPr>
          <a:xfrm>
            <a:off x="749022" y="3105597"/>
            <a:ext cx="22885956" cy="7504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No entanto, </a:t>
            </a:r>
            <a:r>
              <a:t>a 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reconciliação</a:t>
            </a:r>
            <a:r>
              <a:t> com Deus requer nosso arrependimento</a:t>
            </a:r>
            <a:r>
              <a:t>. Ao perdoar nossos pecados, Deus nos estende a oferta da reconciliação, </a:t>
            </a:r>
            <a:r>
              <a:t>mas a reconciliação não é completa até que nos arrependamos e recebamos seu perdão pela fé.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E6E4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serve como essas duas dinâmicas são apresentadas em 2 Coríntios 5:19, 20: “Pois Deus estava em Cristo reconciliando consigo mesmo o mundo, não levando em conta as transgressões dos homens; e nos encarregou da mensagem da reconciliação. Portanto, somos "/>
          <p:cNvSpPr txBox="1"/>
          <p:nvPr/>
        </p:nvSpPr>
        <p:spPr>
          <a:xfrm>
            <a:off x="749022" y="641798"/>
            <a:ext cx="22885956" cy="12432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Observe como essas duas dinâmicas são apresentadas em 2 Coríntios 5:19, 20: “Pois Deus estava em Cristo reconciliando consigo mesmo o mundo, não levando em conta as transgressões dos homens; e nos encarregou da mensagem da reconciliação. Portanto, somos embaixadores de Cristo, como se Deus vos exortasse por nosso intermédio. Assim, suplicamo-vos por Cristo que vos reconcilieis com Deus”.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1D9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As Escrituras dão todo o crédito, a glória e o louvor a Deus pela nossa salvação, pois é só por sua graciosa iniciativa que somos capazes de responder (Ef 2:8,9).…"/>
          <p:cNvSpPr txBox="1"/>
          <p:nvPr/>
        </p:nvSpPr>
        <p:spPr>
          <a:xfrm>
            <a:off x="749022" y="1433180"/>
            <a:ext cx="22885956" cy="10849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79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As Escrituras dão todo o crédito, a glória e o louvor a Deus pela nossa salvação, pois é só por sua graciosa iniciativa que somos capazes de responder (Ef 2:8,9). </a:t>
            </a:r>
          </a:p>
          <a:p>
            <a:pPr>
              <a:lnSpc>
                <a:spcPct val="100000"/>
              </a:lnSpc>
              <a:defRPr sz="79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Mas </a:t>
            </a:r>
            <a:r>
              <a:t>nossa resposta de arrependimento e fé é essencial.</a:t>
            </a:r>
            <a:r>
              <a:t> </a:t>
            </a:r>
            <a:r>
              <a:t>A salvação não é universal</a:t>
            </a:r>
            <a:r>
              <a:t>; apenas aqueles que se arrependem e recebem a oferta graciosa de Deus serão reconciliados com ele.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E6E4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Assim, poderíamos resumir o perdão de Deus da seguinte maneira: ao mover-se em nossa direção, Deus nos convida e nos capacita para nos movermos em direção a ele. O evangelho começa com Deus (quem sofreu a ofensa) se aproximando de nós (os ofensores)."/>
          <p:cNvSpPr txBox="1"/>
          <p:nvPr/>
        </p:nvSpPr>
        <p:spPr>
          <a:xfrm>
            <a:off x="749022" y="3105597"/>
            <a:ext cx="22885956" cy="7504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Assim, poderíamos resumir o perdão de Deus da seguinte maneira: ao mover-se em nossa direção, Deus nos convida e nos capacita para nos movermos em direção a ele. O evangelho começa com Deus (quem sofreu a ofensa) se aproximando de nós (os ofensores).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E6E4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le cancela a nossa dívida e nos abre uma oportunidade para a reconciliação. Se reconhecemos nossos pecados e nos arrependemos, somos reconciliados com Deus e nos tornamos capazes de experimentar a alegria e o prazer do relacionamento com ele."/>
          <p:cNvSpPr txBox="1"/>
          <p:nvPr/>
        </p:nvSpPr>
        <p:spPr>
          <a:xfrm>
            <a:off x="749022" y="3105597"/>
            <a:ext cx="22885956" cy="7504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Ele cancela a nossa dívida e nos abre uma oportunidade para a reconciliação.</a:t>
            </a:r>
            <a:r>
              <a:t> Se reconhecemos nossos pecados e nos arrependemos, somos reconciliados com Deus e nos tornamos capazes de experimentar a alegria e o prazer do relacionamento com ele.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EEDF"/>
            </a:gs>
            <a:gs pos="100000">
              <a:srgbClr val="E8E8FF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“Então Pedro, aproximando-se, perguntou a Jesus: — Senhor, até quantas vezes meu irmão pecará contra mim, que eu lhe perdoe? Até sete vezes? Jesus respondeu: — Não digo a você que perdoe até sete vezes, mas até setenta vezes sete.”…"/>
          <p:cNvSpPr txBox="1"/>
          <p:nvPr/>
        </p:nvSpPr>
        <p:spPr>
          <a:xfrm>
            <a:off x="1923971" y="2830572"/>
            <a:ext cx="20536059" cy="80548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defRPr sz="77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“Então Pedro, aproximando-se, perguntou a Jesus: — Senhor, até quantas vezes meu irmão pecará contra mim, que eu lhe perdoe? Até sete vezes? Jesus respondeu: — Não digo a você que perdoe até sete vezes, mas até setenta vezes sete.”</a:t>
            </a:r>
          </a:p>
          <a:p>
            <a:pPr>
              <a:defRPr sz="77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Mateus 18:21-22 NAA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1D9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Então, como será, na prática, perdoarmos aos outros como Deus nos perdoou? Afinal, é isso que a Bíblia ordena: “... sede bondosos e tende compaixão uns para com os outros, perdoando uns aos outros, assim como Deus vos perdoou em Cristo” (Ef 4:32)."/>
          <p:cNvSpPr txBox="1"/>
          <p:nvPr/>
        </p:nvSpPr>
        <p:spPr>
          <a:xfrm>
            <a:off x="749022" y="3143513"/>
            <a:ext cx="22885956" cy="74289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79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Então, como será, na prática, perdoarmos aos outros como Deus nos perdoou? Afinal, é isso que a Bíblia ordena: “... sede bondosos e tende compaixão uns para com os outros, perdoando uns aos outros, assim como Deus vos perdoou em Cristo” (Ef 4:32).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1D9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As Escrituras declaram que, se realmente experimentarmos o perdão de Deus no evangelho, seremos perdoadores cabais uns dos outros. De outro modo, se somos irreconciliáveis, ressentidos ou amargurados em relação aos outros, esse é um sinal claro de que nã"/>
          <p:cNvSpPr txBox="1"/>
          <p:nvPr/>
        </p:nvSpPr>
        <p:spPr>
          <a:xfrm>
            <a:off x="749022" y="1924313"/>
            <a:ext cx="22885956" cy="98673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79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As Escrituras declaram que, se realmente experimentarmos o perdão de Deus no evangelho, seremos perdoadores cabais uns dos outros. De outro modo, </a:t>
            </a:r>
            <a:r>
              <a:t>se somos irreconciliáveis, ressentidos ou amargurados em relação aos outros, esse é um sinal claro de que não estamos vivenciando a profunda alegria e liberdade do evangelho.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E6E4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Nosso perdão aos outros tem o propósito de refletir o perdão que recebemos de Deus. A iniciativa tem de ser nossa: “Portanto, quando apresentares tua oferta no altar, se ali te lembrares de que teu irmão tem alguma coisa contra ti, deixa diante do altar "/>
          <p:cNvSpPr txBox="1"/>
          <p:nvPr/>
        </p:nvSpPr>
        <p:spPr>
          <a:xfrm>
            <a:off x="749022" y="958561"/>
            <a:ext cx="22885956" cy="11798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7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Nosso perdão aos outros tem o propósito de refletir o perdão que recebemos de Deus. </a:t>
            </a:r>
            <a:r>
              <a:rPr b="1" u="sng">
                <a:latin typeface="Helvetica Neue"/>
                <a:ea typeface="Helvetica Neue"/>
                <a:cs typeface="Helvetica Neue"/>
                <a:sym typeface="Helvetica Neue"/>
              </a:rPr>
              <a:t>A iniciativa tem de ser nossa</a:t>
            </a:r>
            <a:r>
              <a:t>: “Portanto, quando apresentares tua oferta no altar, se ali te lembrares de que teu irmão tem alguma coisa contra ti, deixa diante do altar a oferta e vai primeiro reconciliar-te com teu irmão; depois vem apresentar a oferta” (Mt 5:23, 24). </a:t>
            </a:r>
            <a:r>
              <a:t>Temos de oferecer o perdão e abrir a porta para a reconciliação. </a:t>
            </a:r>
            <a:r>
              <a:t>Mas a reconciliação é sempre condicionada ao arrependimento do outro.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E6E4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 autor cristão e conselheiro Dan Allender propõe uma analogia: “O perdão envolve um coração que cancela a dívida, mas não empresta mais dinheiro até o arrependimento ocorrer”. Como Deus, tomamos a iniciativa de ir até aqueles que nos ofenderam e fazermo"/>
          <p:cNvSpPr txBox="1"/>
          <p:nvPr/>
        </p:nvSpPr>
        <p:spPr>
          <a:xfrm>
            <a:off x="749022" y="1873697"/>
            <a:ext cx="22885956" cy="9968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lnSpc>
                <a:spcPct val="100000"/>
              </a:lnSpc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O autor cristão e conselheiro Dan Allender propõe uma analogia: “O perdão envolve um coração que cancela a dívida, mas não empresta mais dinheiro até o arrependimento ocorrer”. Como Deus, tomamos a iniciativa de ir até aqueles que nos ofenderam e fazermos o convite para eles se aproximarem de nós em arrependimento.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1D9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Isso significa que nosso trabalho não termina assim que perdoamos alguém. O desejo do nosso coração não é simplesmente perdoar a ofensa, e sim, no fim das contas, ver a outra pessoa reconciliada com Deus e conosco. Queremos ver destruído o poder do pecad"/>
          <p:cNvSpPr txBox="1"/>
          <p:nvPr/>
        </p:nvSpPr>
        <p:spPr>
          <a:xfrm>
            <a:off x="749022" y="2533913"/>
            <a:ext cx="22885956" cy="86481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79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Isso significa que </a:t>
            </a:r>
            <a:r>
              <a:t>nosso trabalho não termina assim que perdoamos alguém</a:t>
            </a:r>
            <a:r>
              <a:t>. 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O desejo do nosso coração não é simplesmente perdoar a ofensa, e sim, no fim das contas, ver a outra pessoa reconciliada com Deus e conosco. </a:t>
            </a:r>
            <a:r>
              <a:t>Queremos ver destruído o poder do pecado sobre essa pessoa.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1D9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Não temos como fazer isso acontecer, mas vamos orar, almejar e esperar por isso. Onde encontramos o poder para fazer isso? Afinal, por si só, a atitude de perdoar alguém que nos machucou profundamente já é bastante difícil. Como podemos encontrar a graça"/>
          <p:cNvSpPr txBox="1"/>
          <p:nvPr/>
        </p:nvSpPr>
        <p:spPr>
          <a:xfrm>
            <a:off x="749022" y="213980"/>
            <a:ext cx="22885956" cy="13288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79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Não temos como fazer isso acontecer, mas vamos orar, almejar e esperar por isso. Onde encontramos o poder para fazer isso? Afinal, por si só, a atitude de perdoar alguém que nos machucou profundamente já é bastante difícil. Como podemos encontrar a graça e a força para almejar a restauração?</a:t>
            </a:r>
          </a:p>
          <a:p>
            <a:pPr>
              <a:lnSpc>
                <a:spcPct val="100000"/>
              </a:lnSpc>
              <a:defRPr sz="79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A resposta, claro, é </a:t>
            </a:r>
            <a:r>
              <a:rPr b="1">
                <a:latin typeface="Helvetica Neue"/>
                <a:ea typeface="Helvetica Neue"/>
                <a:cs typeface="Helvetica Neue"/>
                <a:sym typeface="Helvetica Neue"/>
              </a:rPr>
              <a:t>o evangelho</a:t>
            </a:r>
            <a:r>
              <a:t>. Ele não apenas nos mostra como devemos perdoar; ele nos capacita a perdoar.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E6E4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Quando dizemos “Eu não posso simplesmente perdoar fulano por aquilo que ele me fez”, estamos basicamente dizendo “O pecado dessa pessoa é maior que o meu”. A percepção que temos do nosso próprio pecado é muito pequena, enquanto a percepção do pecado do o"/>
          <p:cNvSpPr txBox="1"/>
          <p:nvPr/>
        </p:nvSpPr>
        <p:spPr>
          <a:xfrm>
            <a:off x="749022" y="2489648"/>
            <a:ext cx="22885956" cy="87367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Quando dizemos “Eu não posso simplesmente perdoar fulano por aquilo que ele me fez”, estamos basicamente dizendo “O pecado dessa pessoa é maior que o meu”. </a:t>
            </a:r>
            <a:r>
              <a:t>A percepção que temos do nosso próprio pecado é muito pequena, enquanto a percepção do pecado do outro é muito grande.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E6E4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Nosso sentimento por trás de tudo isso é que nós merecemos ser perdoados, mas a pessoa que nos ofendeu, não. Estamos vivendo com uma visão pequena da santidade de Deus, uma visão pequena do nosso próprio pecado e uma visão pequena da cruz de Jesus."/>
          <p:cNvSpPr txBox="1"/>
          <p:nvPr/>
        </p:nvSpPr>
        <p:spPr>
          <a:xfrm>
            <a:off x="749022" y="3105597"/>
            <a:ext cx="22885956" cy="7504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Nosso sentimento por trás de tudo isso é que </a:t>
            </a:r>
            <a:r>
              <a:t>nós merecemos ser perdoados, mas a pessoa que nos ofendeu, não</a:t>
            </a:r>
            <a:r>
              <a:t>. Estamos vivendo com uma </a:t>
            </a:r>
            <a:r>
              <a:rPr sz="6200"/>
              <a:t>visão pequena</a:t>
            </a:r>
            <a:r>
              <a:t> da santidade de Deus, uma </a:t>
            </a:r>
            <a:r>
              <a:rPr sz="6200"/>
              <a:t>visão pequena</a:t>
            </a:r>
            <a:r>
              <a:t> do nosso próprio pecado e uma </a:t>
            </a:r>
            <a:r>
              <a:rPr sz="6200"/>
              <a:t>visão pequena</a:t>
            </a:r>
            <a:r>
              <a:t> da cruz de Jesus.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1D9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No entanto, quando adotamos a perspectiva do evangelho sobre o nosso próprio pecado, reconhecemos que a dívida do nosso pecado que Deus perdoou é maior do que qualquer pecado cometido contra nós. E, ao crescermos em nossa percepção da santidade de Deus, "/>
          <p:cNvSpPr txBox="1"/>
          <p:nvPr/>
        </p:nvSpPr>
        <p:spPr>
          <a:xfrm>
            <a:off x="749022" y="1130563"/>
            <a:ext cx="22885956" cy="114548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79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No entanto, quando adotamos a </a:t>
            </a:r>
            <a:r>
              <a:rPr b="1" sz="8500">
                <a:latin typeface="Helvetica Neue"/>
                <a:ea typeface="Helvetica Neue"/>
                <a:cs typeface="Helvetica Neue"/>
                <a:sym typeface="Helvetica Neue"/>
              </a:rPr>
              <a:t>perspectiva do evangelho</a:t>
            </a:r>
            <a:r>
              <a:t> sobre o nosso próprio pecado, reconhecemos que </a:t>
            </a:r>
            <a:r>
              <a:t>a dívida do nosso pecado que Deus perdoou é maior do que qualquer pecado cometido contra nós.</a:t>
            </a:r>
            <a:r>
              <a:t> E, ao crescermos em nossa percepção da </a:t>
            </a:r>
            <a:r>
              <a:rPr sz="9000"/>
              <a:t>santidade de Deus</a:t>
            </a:r>
            <a:r>
              <a:t>, começamos a enxergar mais claramente a distância entre a sua perfeição e a nossa imperfeição.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C1D9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À medida que o significado da obra de Jesus na cruz cresce em nossa percepção, crescem também nossa disposição e nossa capacidade de buscar a restauração com os outros. Afinal, se Deus perdoou toda a grande ofensa do nosso pecado contra ele, como podería"/>
          <p:cNvSpPr txBox="1"/>
          <p:nvPr/>
        </p:nvSpPr>
        <p:spPr>
          <a:xfrm>
            <a:off x="749022" y="184413"/>
            <a:ext cx="22885956" cy="133471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79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À medida que o significado da </a:t>
            </a:r>
            <a:r>
              <a:rPr b="1" sz="9100">
                <a:latin typeface="Helvetica Neue"/>
                <a:ea typeface="Helvetica Neue"/>
                <a:cs typeface="Helvetica Neue"/>
                <a:sym typeface="Helvetica Neue"/>
              </a:rPr>
              <a:t>obra de Jesus na cruz</a:t>
            </a:r>
            <a:r>
              <a:t> cresce em nossa percepção, crescem também nossa </a:t>
            </a:r>
            <a:r>
              <a:rPr sz="9100"/>
              <a:t>disposição</a:t>
            </a:r>
            <a:r>
              <a:t> e nossa </a:t>
            </a:r>
            <a:r>
              <a:rPr sz="9200"/>
              <a:t>capacidade de buscar a restauração com os outros</a:t>
            </a:r>
            <a:r>
              <a:t>. Afinal, </a:t>
            </a:r>
            <a:r>
              <a:t>se Deus perdoou toda a grande ofensa do nosso pecado contra ele, como poderíamos não perdoar o pecado dos outros</a:t>
            </a:r>
            <a:r>
              <a:t>, o qual, </a:t>
            </a:r>
            <a:r>
              <a:rPr sz="5700"/>
              <a:t>por mais grave que seja, fica tão minúsculo </a:t>
            </a:r>
            <a:r>
              <a:t>em comparação à nossa própria culpa diante de um Deus santo e justo?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EEDF"/>
            </a:gs>
            <a:gs pos="100000">
              <a:srgbClr val="E8E8FF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“— Por isso, o Reino dos Céus é semelhante a um rei que resolveu ajustar contas com os seus servos. E, passando a fazê-lo, trouxeram-lhe um que lhe devia dez mil talentos. Não tendo ele, porém, com que pagar, o senhor desse servo ordenou que fossem vendi"/>
          <p:cNvSpPr txBox="1"/>
          <p:nvPr/>
        </p:nvSpPr>
        <p:spPr>
          <a:xfrm>
            <a:off x="750293" y="740824"/>
            <a:ext cx="22883415" cy="122343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defRPr sz="73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“— Por isso, o Reino dos Céus é semelhante a um rei que resolveu ajustar contas com os seus servos. E, passando a fazê-lo, trouxeram-lhe um que lhe devia dez mil talentos. Não tendo ele, porém, com que pagar, o senhor desse servo ordenou que fossem vendidos ele, a mulher, os filhos e tudo o que possuía e que, assim, a dívida fosse paga. Então o servo, caindo aos pés dele, implorava: “Tenha paciência comigo, e pagarei tudo ao senhor.” E o senhor daquele servo, compadecendo-se, mandou-o embora e perdoou-lhe a dívida.”</a:t>
            </a:r>
          </a:p>
          <a:p>
            <a:pPr>
              <a:defRPr sz="73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Mateus 18:23-27 NAA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E6E4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O perdão tem um custo, pois significa cancelar uma dívida quando temos todo o direito de exigir seu pagamento. Significa absorver a dor, o prejuízo, a vergonha e o pesar do pecado de alguém contra nós. Significa desejar arrependimento e restauração. Mas "/>
          <p:cNvSpPr txBox="1"/>
          <p:nvPr/>
        </p:nvSpPr>
        <p:spPr>
          <a:xfrm>
            <a:off x="749022" y="641798"/>
            <a:ext cx="22885956" cy="12432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lnSpc>
                <a:spcPct val="100000"/>
              </a:lnSpc>
              <a:defRPr sz="8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O perdão tem um custo, pois significa cancelar uma dívida quando temos todo o direito de exigir seu pagamento.</a:t>
            </a:r>
            <a:r>
              <a:t> Significa absorver a dor, o prejuízo, a vergonha e o pesar do pecado de alguém contra nós.</a:t>
            </a:r>
            <a:r>
              <a:t> Significa desejar arrependimento e restauração. </a:t>
            </a:r>
            <a:r>
              <a:t>Mas é exatamente assim que Deus, em Jesus Cristo, tem agido em relação a nós.</a:t>
            </a:r>
            <a:r>
              <a:t> E </a:t>
            </a:r>
            <a:r>
              <a:t>por meio do evangelho</a:t>
            </a:r>
            <a:r>
              <a:t> </a:t>
            </a:r>
            <a:r>
              <a:rPr b="1" u="sng">
                <a:latin typeface="Helvetica Neue"/>
                <a:ea typeface="Helvetica Neue"/>
                <a:cs typeface="Helvetica Neue"/>
                <a:sym typeface="Helvetica Neue"/>
              </a:rPr>
              <a:t>o Espírito Santo nos capacita</a:t>
            </a:r>
            <a:r>
              <a:t> </a:t>
            </a:r>
            <a:r>
              <a:t>a fazer o mesmo em relação aos outros</a:t>
            </a:r>
            <a:r>
              <a:t>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Quais os aspectos mais importantes do perdão?"/>
          <p:cNvSpPr txBox="1"/>
          <p:nvPr/>
        </p:nvSpPr>
        <p:spPr>
          <a:xfrm>
            <a:off x="1607050" y="3092258"/>
            <a:ext cx="21169901" cy="7531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Quais os aspectos mais importantes do perdão?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omo estamos nos saindo em relação a perdoar as pessoas?"/>
          <p:cNvSpPr txBox="1"/>
          <p:nvPr/>
        </p:nvSpPr>
        <p:spPr>
          <a:xfrm>
            <a:off x="1607050" y="1942442"/>
            <a:ext cx="21169901" cy="9831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Como estamos nos saindo em relação a perdoar as pessoas?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 ESSÊNCIA DO PERDÃO"/>
          <p:cNvSpPr txBox="1"/>
          <p:nvPr/>
        </p:nvSpPr>
        <p:spPr>
          <a:xfrm>
            <a:off x="365125" y="5525141"/>
            <a:ext cx="23653751" cy="2411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b="1" cap="all" sz="15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A ESSÊNCIA DO PERDÃO</a:t>
            </a:r>
          </a:p>
        </p:txBody>
      </p:sp>
      <p:sp>
        <p:nvSpPr>
          <p:cNvPr id="95" name="[EXERCÍCIO]"/>
          <p:cNvSpPr txBox="1"/>
          <p:nvPr/>
        </p:nvSpPr>
        <p:spPr>
          <a:xfrm>
            <a:off x="9751631" y="1196914"/>
            <a:ext cx="4880738" cy="10605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b="1" sz="6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[EXERCÍCIO]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O que vocês acharam da tarefa de casa?…"/>
          <p:cNvSpPr txBox="1"/>
          <p:nvPr/>
        </p:nvSpPr>
        <p:spPr>
          <a:xfrm>
            <a:off x="1607050" y="1073546"/>
            <a:ext cx="21169901" cy="11568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defRPr sz="12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O que vocês acharam da tarefa de casa? </a:t>
            </a:r>
          </a:p>
          <a:p>
            <a:pPr>
              <a:defRPr sz="12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Foi difícil fazê-la? Levou à reflexão, mostrou algum pecado específico etc.? </a:t>
            </a:r>
          </a:p>
          <a:p>
            <a:pPr>
              <a:defRPr sz="12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Por quê?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Alguém gostaria de compartilhar sua resposta à pergunta 2, 3 e 6?"/>
          <p:cNvSpPr txBox="1"/>
          <p:nvPr/>
        </p:nvSpPr>
        <p:spPr>
          <a:xfrm>
            <a:off x="1607050" y="4340055"/>
            <a:ext cx="21169901" cy="50358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2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Alguém gostaria de compartilhar sua resposta à pergunta 2, 3 e 6?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1. Como o evangelho pode capacitá-lo a ter compaixão e amor genuíno pelas pessoas às quais você precisa perdoar?"/>
          <p:cNvSpPr txBox="1"/>
          <p:nvPr/>
        </p:nvSpPr>
        <p:spPr>
          <a:xfrm>
            <a:off x="1607050" y="2817226"/>
            <a:ext cx="21169901" cy="80815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2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1. Como o evangelho pode capacitá-lo a ter compaixão e amor genuíno pelas pessoas às quais você precisa perdoar?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2. Descreva alguns dos passos de amor que você vai dar nesses relacionamentos"/>
          <p:cNvSpPr txBox="1"/>
          <p:nvPr/>
        </p:nvSpPr>
        <p:spPr>
          <a:xfrm>
            <a:off x="1607050" y="4340055"/>
            <a:ext cx="21169901" cy="50358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2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2. Descreva alguns dos passos de amor que você vai dar nesses relacionamentos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2.jpg" descr="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EEDF"/>
            </a:gs>
            <a:gs pos="100000">
              <a:srgbClr val="E8E8FF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“— Saindo, porém, aquele servo, encontrou um dos seus conservos que lhe devia cem denários. Agarrando-o, começou a sufocá-lo, dizendo: “Pague-me o que você me deve.” Então o seu conservo, caindo aos pés dele, pedia: “Tenha paciência comigo, e pagarei tud"/>
          <p:cNvSpPr txBox="1"/>
          <p:nvPr/>
        </p:nvSpPr>
        <p:spPr>
          <a:xfrm>
            <a:off x="1923971" y="1389503"/>
            <a:ext cx="20536059" cy="10936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defRPr sz="77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“— Saindo, porém, aquele servo, encontrou um dos seus conservos que lhe devia cem denários. Agarrando-o, começou a sufocá-lo, dizendo: “Pague-me o que você me deve.” Então o seu conservo, caindo aos pés dele, pedia: “Tenha paciência comigo, e pagarei tudo a você.” Ele, porém, não quis. Pelo contrário, foi e o lançou na prisão, até que saldasse a dívida.”</a:t>
            </a:r>
          </a:p>
          <a:p>
            <a:pPr>
              <a:defRPr sz="77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Mateus 18:28-30 NAA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EEDF"/>
            </a:gs>
            <a:gs pos="100000">
              <a:srgbClr val="E8E8FF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“— Vendo os seus companheiros o que havia acontecido, ficaram muito tristes e foram relatar ao seu senhor tudo o que havia acontecido. Então o senhor, chamando aquele servo, lhe disse: “Servo malvado, eu lhe perdoei aquela dívida toda porque você me impl"/>
          <p:cNvSpPr txBox="1"/>
          <p:nvPr/>
        </p:nvSpPr>
        <p:spPr>
          <a:xfrm>
            <a:off x="1923971" y="1389503"/>
            <a:ext cx="20536059" cy="109369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defRPr sz="77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“— Vendo os seus companheiros o que havia acontecido, ficaram muito tristes e foram relatar ao seu senhor tudo o que havia acontecido. Então o senhor, chamando aquele servo, lhe disse: “Servo malvado, eu lhe perdoei aquela dívida toda porque você me implorou. Será que você também não devia ter compaixão do seu conservo, assim como eu tive compaixão de você?””</a:t>
            </a:r>
          </a:p>
          <a:p>
            <a:pPr>
              <a:defRPr sz="77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Mateus 18:31-33 NAA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EEDF"/>
            </a:gs>
            <a:gs pos="100000">
              <a:srgbClr val="E8E8FF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“E, indignando-se, o senhor entregou aquele servo aos carrascos, até que lhe pagasse toda a dívida. Assim também o meu Pai, que está no céu, fará com vocês, se do íntimo não perdoarem cada um a seu irmão.”…"/>
          <p:cNvSpPr txBox="1"/>
          <p:nvPr/>
        </p:nvSpPr>
        <p:spPr>
          <a:xfrm>
            <a:off x="1923971" y="3310929"/>
            <a:ext cx="20536059" cy="70941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defRPr sz="77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“E, indignando-se, o senhor entregou aquele servo aos carrascos, até que lhe pagasse toda a dívida. Assim também o meu Pai, que está no céu, fará com vocês, se do íntimo não perdoarem cada um a seu irmão.”</a:t>
            </a:r>
          </a:p>
          <a:p>
            <a:pPr>
              <a:defRPr sz="77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Mateus 18:34-35 NAA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Qual é a mensagem central da história?"/>
          <p:cNvSpPr txBox="1"/>
          <p:nvPr/>
        </p:nvSpPr>
        <p:spPr>
          <a:xfrm>
            <a:off x="1607050" y="4445455"/>
            <a:ext cx="21169901" cy="48250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69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Qual é a mensagem central da história?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gradFill flip="none" rotWithShape="1">
          <a:gsLst>
            <a:gs pos="0">
              <a:srgbClr val="FFFCBB"/>
            </a:gs>
            <a:gs pos="100000">
              <a:srgbClr val="D4FFE2"/>
            </a:gs>
          </a:gsLst>
          <a:lin ang="147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O que significa perdoar alguém?"/>
          <p:cNvSpPr txBox="1"/>
          <p:nvPr/>
        </p:nvSpPr>
        <p:spPr>
          <a:xfrm>
            <a:off x="1607050" y="4445455"/>
            <a:ext cx="21169901" cy="48250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sz="169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O que significa perdoar alguém?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DCDE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 EVANGELHO NOS CAPACITA A PERDOAR"/>
          <p:cNvSpPr txBox="1"/>
          <p:nvPr/>
        </p:nvSpPr>
        <p:spPr>
          <a:xfrm>
            <a:off x="1086544" y="4852662"/>
            <a:ext cx="22210912" cy="4010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71437" tIns="71437" rIns="71437" bIns="71437" anchor="ctr">
            <a:spAutoFit/>
          </a:bodyPr>
          <a:lstStyle>
            <a:lvl1pPr>
              <a:defRPr b="1" cap="all" sz="14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O EVANGELHO NOS CAPACITA A PERDOAR</a:t>
            </a:r>
          </a:p>
        </p:txBody>
      </p:sp>
      <p:sp>
        <p:nvSpPr>
          <p:cNvPr id="46" name="[ARTIGO]"/>
          <p:cNvSpPr txBox="1"/>
          <p:nvPr/>
        </p:nvSpPr>
        <p:spPr>
          <a:xfrm>
            <a:off x="10400474" y="1196914"/>
            <a:ext cx="3583052" cy="10605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b="1" sz="6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[ARTIGO]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333333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UltraLight"/>
        <a:ea typeface="Helvetica Neue UltraLight"/>
        <a:cs typeface="Helvetica Neue UltraLight"/>
      </a:majorFont>
      <a:minorFont>
        <a:latin typeface="Helvetica Neue Thin"/>
        <a:ea typeface="Helvetica Neue Thin"/>
        <a:cs typeface="Helvetica Neue Thi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484C9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ctr" defTabSz="642937" rtl="0" fontAlgn="auto" latinLnBrk="0" hangingPunct="0">
          <a:lnSpc>
            <a:spcPct val="80000"/>
          </a:lnSpc>
          <a:spcBef>
            <a:spcPts val="77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0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 Neue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642937" rtl="0" fontAlgn="auto" latinLnBrk="0" hangingPunct="0">
          <a:lnSpc>
            <a:spcPct val="80000"/>
          </a:lnSpc>
          <a:spcBef>
            <a:spcPts val="77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0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 Neue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UltraLight"/>
        <a:ea typeface="Helvetica Neue UltraLight"/>
        <a:cs typeface="Helvetica Neue UltraLight"/>
      </a:majorFont>
      <a:minorFont>
        <a:latin typeface="Helvetica Neue Thin"/>
        <a:ea typeface="Helvetica Neue Thin"/>
        <a:cs typeface="Helvetica Neue Thin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484C9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ctr" defTabSz="642937" rtl="0" fontAlgn="auto" latinLnBrk="0" hangingPunct="0">
          <a:lnSpc>
            <a:spcPct val="80000"/>
          </a:lnSpc>
          <a:spcBef>
            <a:spcPts val="77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0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 Neue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 upright="0">
        <a:spAutoFit/>
      </a:bodyPr>
      <a:lstStyle>
        <a:defPPr marL="0" marR="0" indent="0" algn="ctr" defTabSz="642937" rtl="0" fontAlgn="auto" latinLnBrk="0" hangingPunct="0">
          <a:lnSpc>
            <a:spcPct val="80000"/>
          </a:lnSpc>
          <a:spcBef>
            <a:spcPts val="77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70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 Neue Thi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